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handoutMasterIdLst>
    <p:handoutMasterId r:id="rId25"/>
  </p:handoutMasterIdLst>
  <p:sldIdLst>
    <p:sldId id="256" r:id="rId2"/>
    <p:sldId id="267" r:id="rId3"/>
    <p:sldId id="304" r:id="rId4"/>
    <p:sldId id="346" r:id="rId5"/>
    <p:sldId id="306" r:id="rId6"/>
    <p:sldId id="326" r:id="rId7"/>
    <p:sldId id="328" r:id="rId8"/>
    <p:sldId id="332" r:id="rId9"/>
    <p:sldId id="327" r:id="rId10"/>
    <p:sldId id="362" r:id="rId11"/>
    <p:sldId id="334" r:id="rId12"/>
    <p:sldId id="333" r:id="rId13"/>
    <p:sldId id="361" r:id="rId14"/>
    <p:sldId id="336" r:id="rId15"/>
    <p:sldId id="337" r:id="rId16"/>
    <p:sldId id="305" r:id="rId17"/>
    <p:sldId id="307" r:id="rId18"/>
    <p:sldId id="329" r:id="rId19"/>
    <p:sldId id="309" r:id="rId20"/>
    <p:sldId id="312" r:id="rId21"/>
    <p:sldId id="345" r:id="rId22"/>
    <p:sldId id="33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sie Little" initials="TL" lastIdx="1" clrIdx="0">
    <p:extLst>
      <p:ext uri="{19B8F6BF-5375-455C-9EA6-DF929625EA0E}">
        <p15:presenceInfo xmlns:p15="http://schemas.microsoft.com/office/powerpoint/2012/main" userId="S-1-5-21-1334092855-13322892-307239170-19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2" d="100"/>
          <a:sy n="72" d="100"/>
        </p:scale>
        <p:origin x="7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159BD8-5A42-46C4-9A9A-31CA78FAEC39}"/>
              </a:ext>
            </a:extLst>
          </p:cNvPr>
          <p:cNvSpPr>
            <a:spLocks noGrp="1"/>
          </p:cNvSpPr>
          <p:nvPr>
            <p:ph type="hdr" sz="quarter"/>
          </p:nvPr>
        </p:nvSpPr>
        <p:spPr>
          <a:xfrm>
            <a:off x="1" y="1"/>
            <a:ext cx="3037579" cy="465758"/>
          </a:xfrm>
          <a:prstGeom prst="rect">
            <a:avLst/>
          </a:prstGeom>
        </p:spPr>
        <p:txBody>
          <a:bodyPr vert="horz" lIns="88197" tIns="44098" rIns="88197" bIns="44098" rtlCol="0"/>
          <a:lstStyle>
            <a:lvl1pPr algn="l">
              <a:defRPr sz="1200"/>
            </a:lvl1pPr>
          </a:lstStyle>
          <a:p>
            <a:endParaRPr lang="en-AU" dirty="0"/>
          </a:p>
        </p:txBody>
      </p:sp>
      <p:sp>
        <p:nvSpPr>
          <p:cNvPr id="3" name="Date Placeholder 2">
            <a:extLst>
              <a:ext uri="{FF2B5EF4-FFF2-40B4-BE49-F238E27FC236}">
                <a16:creationId xmlns:a16="http://schemas.microsoft.com/office/drawing/2014/main" id="{AFA99FA6-DE5C-4C9A-AD96-70E8CB40603E}"/>
              </a:ext>
            </a:extLst>
          </p:cNvPr>
          <p:cNvSpPr>
            <a:spLocks noGrp="1"/>
          </p:cNvSpPr>
          <p:nvPr>
            <p:ph type="dt" sz="quarter" idx="1"/>
          </p:nvPr>
        </p:nvSpPr>
        <p:spPr>
          <a:xfrm>
            <a:off x="3971255" y="1"/>
            <a:ext cx="3037579" cy="465758"/>
          </a:xfrm>
          <a:prstGeom prst="rect">
            <a:avLst/>
          </a:prstGeom>
        </p:spPr>
        <p:txBody>
          <a:bodyPr vert="horz" lIns="88197" tIns="44098" rIns="88197" bIns="44098" rtlCol="0"/>
          <a:lstStyle>
            <a:lvl1pPr algn="r">
              <a:defRPr sz="1200"/>
            </a:lvl1pPr>
          </a:lstStyle>
          <a:p>
            <a:fld id="{0BCCEE88-A2F0-4250-9095-C71097460EE3}" type="datetimeFigureOut">
              <a:rPr lang="en-AU" smtClean="0"/>
              <a:t>17/06/2025</a:t>
            </a:fld>
            <a:endParaRPr lang="en-AU" dirty="0"/>
          </a:p>
        </p:txBody>
      </p:sp>
      <p:sp>
        <p:nvSpPr>
          <p:cNvPr id="4" name="Footer Placeholder 3">
            <a:extLst>
              <a:ext uri="{FF2B5EF4-FFF2-40B4-BE49-F238E27FC236}">
                <a16:creationId xmlns:a16="http://schemas.microsoft.com/office/drawing/2014/main" id="{57836781-D490-4CC9-95C5-C5D98F47CAAE}"/>
              </a:ext>
            </a:extLst>
          </p:cNvPr>
          <p:cNvSpPr>
            <a:spLocks noGrp="1"/>
          </p:cNvSpPr>
          <p:nvPr>
            <p:ph type="ftr" sz="quarter" idx="2"/>
          </p:nvPr>
        </p:nvSpPr>
        <p:spPr>
          <a:xfrm>
            <a:off x="1" y="8830643"/>
            <a:ext cx="3037579" cy="465758"/>
          </a:xfrm>
          <a:prstGeom prst="rect">
            <a:avLst/>
          </a:prstGeom>
        </p:spPr>
        <p:txBody>
          <a:bodyPr vert="horz" lIns="88197" tIns="44098" rIns="88197" bIns="44098"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54BC6A05-DC2F-434A-9440-E811723160F3}"/>
              </a:ext>
            </a:extLst>
          </p:cNvPr>
          <p:cNvSpPr>
            <a:spLocks noGrp="1"/>
          </p:cNvSpPr>
          <p:nvPr>
            <p:ph type="sldNum" sz="quarter" idx="3"/>
          </p:nvPr>
        </p:nvSpPr>
        <p:spPr>
          <a:xfrm>
            <a:off x="3971255" y="8830643"/>
            <a:ext cx="3037579" cy="465758"/>
          </a:xfrm>
          <a:prstGeom prst="rect">
            <a:avLst/>
          </a:prstGeom>
        </p:spPr>
        <p:txBody>
          <a:bodyPr vert="horz" lIns="88197" tIns="44098" rIns="88197" bIns="44098" rtlCol="0" anchor="b"/>
          <a:lstStyle>
            <a:lvl1pPr algn="r">
              <a:defRPr sz="1200"/>
            </a:lvl1pPr>
          </a:lstStyle>
          <a:p>
            <a:fld id="{875BF9E0-A6F6-4337-98CF-8A7391494074}" type="slidenum">
              <a:rPr lang="en-AU" smtClean="0"/>
              <a:t>‹#›</a:t>
            </a:fld>
            <a:endParaRPr lang="en-AU" dirty="0"/>
          </a:p>
        </p:txBody>
      </p:sp>
    </p:spTree>
    <p:extLst>
      <p:ext uri="{BB962C8B-B14F-4D97-AF65-F5344CB8AC3E}">
        <p14:creationId xmlns:p14="http://schemas.microsoft.com/office/powerpoint/2010/main" val="39641503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79" cy="465758"/>
          </a:xfrm>
          <a:prstGeom prst="rect">
            <a:avLst/>
          </a:prstGeom>
        </p:spPr>
        <p:txBody>
          <a:bodyPr vert="horz" lIns="88197" tIns="44098" rIns="88197" bIns="44098" rtlCol="0"/>
          <a:lstStyle>
            <a:lvl1pPr algn="l">
              <a:defRPr sz="1200"/>
            </a:lvl1pPr>
          </a:lstStyle>
          <a:p>
            <a:endParaRPr lang="en-AU" dirty="0"/>
          </a:p>
        </p:txBody>
      </p:sp>
      <p:sp>
        <p:nvSpPr>
          <p:cNvPr id="3" name="Date Placeholder 2"/>
          <p:cNvSpPr>
            <a:spLocks noGrp="1"/>
          </p:cNvSpPr>
          <p:nvPr>
            <p:ph type="dt" idx="1"/>
          </p:nvPr>
        </p:nvSpPr>
        <p:spPr>
          <a:xfrm>
            <a:off x="3971255" y="1"/>
            <a:ext cx="3037579" cy="465758"/>
          </a:xfrm>
          <a:prstGeom prst="rect">
            <a:avLst/>
          </a:prstGeom>
        </p:spPr>
        <p:txBody>
          <a:bodyPr vert="horz" lIns="88197" tIns="44098" rIns="88197" bIns="44098" rtlCol="0"/>
          <a:lstStyle>
            <a:lvl1pPr algn="r">
              <a:defRPr sz="1200"/>
            </a:lvl1pPr>
          </a:lstStyle>
          <a:p>
            <a:fld id="{8BA4A492-D944-44D1-A96D-EDD841425891}" type="datetimeFigureOut">
              <a:rPr lang="en-AU" smtClean="0"/>
              <a:t>17/06/2025</a:t>
            </a:fld>
            <a:endParaRPr lang="en-AU"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88197" tIns="44098" rIns="88197" bIns="44098" rtlCol="0" anchor="ctr"/>
          <a:lstStyle/>
          <a:p>
            <a:endParaRPr lang="en-AU" dirty="0"/>
          </a:p>
        </p:txBody>
      </p:sp>
      <p:sp>
        <p:nvSpPr>
          <p:cNvPr id="5" name="Notes Placeholder 4"/>
          <p:cNvSpPr>
            <a:spLocks noGrp="1"/>
          </p:cNvSpPr>
          <p:nvPr>
            <p:ph type="body" sz="quarter" idx="3"/>
          </p:nvPr>
        </p:nvSpPr>
        <p:spPr>
          <a:xfrm>
            <a:off x="701823" y="4474443"/>
            <a:ext cx="5608320" cy="3659728"/>
          </a:xfrm>
          <a:prstGeom prst="rect">
            <a:avLst/>
          </a:prstGeom>
        </p:spPr>
        <p:txBody>
          <a:bodyPr vert="horz" lIns="88197" tIns="44098" rIns="88197" bIns="440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830643"/>
            <a:ext cx="3037579" cy="465758"/>
          </a:xfrm>
          <a:prstGeom prst="rect">
            <a:avLst/>
          </a:prstGeom>
        </p:spPr>
        <p:txBody>
          <a:bodyPr vert="horz" lIns="88197" tIns="44098" rIns="88197" bIns="44098"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71255" y="8830643"/>
            <a:ext cx="3037579" cy="465758"/>
          </a:xfrm>
          <a:prstGeom prst="rect">
            <a:avLst/>
          </a:prstGeom>
        </p:spPr>
        <p:txBody>
          <a:bodyPr vert="horz" lIns="88197" tIns="44098" rIns="88197" bIns="44098" rtlCol="0" anchor="b"/>
          <a:lstStyle>
            <a:lvl1pPr algn="r">
              <a:defRPr sz="1200"/>
            </a:lvl1pPr>
          </a:lstStyle>
          <a:p>
            <a:fld id="{11D4E4C6-1C3B-42DB-9448-562998FB115A}" type="slidenum">
              <a:rPr lang="en-AU" smtClean="0"/>
              <a:t>‹#›</a:t>
            </a:fld>
            <a:endParaRPr lang="en-AU" dirty="0"/>
          </a:p>
        </p:txBody>
      </p:sp>
    </p:spTree>
    <p:extLst>
      <p:ext uri="{BB962C8B-B14F-4D97-AF65-F5344CB8AC3E}">
        <p14:creationId xmlns:p14="http://schemas.microsoft.com/office/powerpoint/2010/main" val="35006227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4334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0EB7-3770-42FD-97A3-BB04CF2B5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89CA402-EBD7-417E-9C15-F41B97D157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B2B40AA-B4EF-44F2-AD17-B6E075E531B6}"/>
              </a:ext>
            </a:extLst>
          </p:cNvPr>
          <p:cNvSpPr>
            <a:spLocks noGrp="1"/>
          </p:cNvSpPr>
          <p:nvPr>
            <p:ph type="dt" sz="half" idx="10"/>
          </p:nvPr>
        </p:nvSpPr>
        <p:spPr/>
        <p:txBody>
          <a:bodyPr/>
          <a:lstStyle/>
          <a:p>
            <a:fld id="{6B028ED6-6828-484A-931F-0A661A1101EE}" type="datetime1">
              <a:rPr lang="en-AU" smtClean="0"/>
              <a:t>17/06/2025</a:t>
            </a:fld>
            <a:endParaRPr lang="en-AU" dirty="0"/>
          </a:p>
        </p:txBody>
      </p:sp>
      <p:sp>
        <p:nvSpPr>
          <p:cNvPr id="5" name="Footer Placeholder 4">
            <a:extLst>
              <a:ext uri="{FF2B5EF4-FFF2-40B4-BE49-F238E27FC236}">
                <a16:creationId xmlns:a16="http://schemas.microsoft.com/office/drawing/2014/main" id="{D27EF8D3-14B8-4D7A-A072-BA2E03F80AE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55CB72F6-F78C-4798-B14D-D86D37958DA0}"/>
              </a:ext>
            </a:extLst>
          </p:cNvPr>
          <p:cNvSpPr>
            <a:spLocks noGrp="1"/>
          </p:cNvSpPr>
          <p:nvPr>
            <p:ph type="sldNum" sz="quarter" idx="12"/>
          </p:nvPr>
        </p:nvSpPr>
        <p:spPr/>
        <p:txBody>
          <a:bodyPr/>
          <a:lstStyle/>
          <a:p>
            <a:fld id="{A30D4D9F-628D-4804-A999-43A8F312E57B}" type="slidenum">
              <a:rPr lang="en-AU" smtClean="0"/>
              <a:t>‹#›</a:t>
            </a:fld>
            <a:endParaRPr lang="en-AU" dirty="0"/>
          </a:p>
        </p:txBody>
      </p:sp>
    </p:spTree>
    <p:extLst>
      <p:ext uri="{BB962C8B-B14F-4D97-AF65-F5344CB8AC3E}">
        <p14:creationId xmlns:p14="http://schemas.microsoft.com/office/powerpoint/2010/main" val="393827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C9E7-B3E0-47DC-B73A-CB6343064CD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0437A20-0AB5-4DBE-A8B5-9583C49663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8571C61-C50D-43D4-AEE4-57365AB7BBD5}"/>
              </a:ext>
            </a:extLst>
          </p:cNvPr>
          <p:cNvSpPr>
            <a:spLocks noGrp="1"/>
          </p:cNvSpPr>
          <p:nvPr>
            <p:ph type="dt" sz="half" idx="10"/>
          </p:nvPr>
        </p:nvSpPr>
        <p:spPr/>
        <p:txBody>
          <a:bodyPr/>
          <a:lstStyle/>
          <a:p>
            <a:fld id="{DD168BBE-2404-4F04-9BC0-DE8AC0A3A622}" type="datetime1">
              <a:rPr lang="en-AU" smtClean="0"/>
              <a:t>17/06/2025</a:t>
            </a:fld>
            <a:endParaRPr lang="en-AU" dirty="0"/>
          </a:p>
        </p:txBody>
      </p:sp>
      <p:sp>
        <p:nvSpPr>
          <p:cNvPr id="5" name="Footer Placeholder 4">
            <a:extLst>
              <a:ext uri="{FF2B5EF4-FFF2-40B4-BE49-F238E27FC236}">
                <a16:creationId xmlns:a16="http://schemas.microsoft.com/office/drawing/2014/main" id="{7FEF5463-4984-42E9-B802-5B6CA2E7763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9AF50FD-BFA5-4E5F-9A75-0E75B89CB4E4}"/>
              </a:ext>
            </a:extLst>
          </p:cNvPr>
          <p:cNvSpPr>
            <a:spLocks noGrp="1"/>
          </p:cNvSpPr>
          <p:nvPr>
            <p:ph type="sldNum" sz="quarter" idx="12"/>
          </p:nvPr>
        </p:nvSpPr>
        <p:spPr/>
        <p:txBody>
          <a:bodyPr/>
          <a:lstStyle/>
          <a:p>
            <a:fld id="{A30D4D9F-628D-4804-A999-43A8F312E57B}" type="slidenum">
              <a:rPr lang="en-AU" smtClean="0"/>
              <a:t>‹#›</a:t>
            </a:fld>
            <a:endParaRPr lang="en-AU" dirty="0"/>
          </a:p>
        </p:txBody>
      </p:sp>
    </p:spTree>
    <p:extLst>
      <p:ext uri="{BB962C8B-B14F-4D97-AF65-F5344CB8AC3E}">
        <p14:creationId xmlns:p14="http://schemas.microsoft.com/office/powerpoint/2010/main" val="109236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57ADDA-B761-4EA9-B822-5C0E9E00C5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D928DF7-BB1E-48EB-AD90-1A39F90B3B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8A655B3-75BF-4D53-8A83-D7E9EF2D1348}"/>
              </a:ext>
            </a:extLst>
          </p:cNvPr>
          <p:cNvSpPr>
            <a:spLocks noGrp="1"/>
          </p:cNvSpPr>
          <p:nvPr>
            <p:ph type="dt" sz="half" idx="10"/>
          </p:nvPr>
        </p:nvSpPr>
        <p:spPr/>
        <p:txBody>
          <a:bodyPr/>
          <a:lstStyle/>
          <a:p>
            <a:fld id="{49C10B38-34FB-40D4-BA32-206C94890261}" type="datetime1">
              <a:rPr lang="en-AU" smtClean="0"/>
              <a:t>17/06/2025</a:t>
            </a:fld>
            <a:endParaRPr lang="en-AU" dirty="0"/>
          </a:p>
        </p:txBody>
      </p:sp>
      <p:sp>
        <p:nvSpPr>
          <p:cNvPr id="5" name="Footer Placeholder 4">
            <a:extLst>
              <a:ext uri="{FF2B5EF4-FFF2-40B4-BE49-F238E27FC236}">
                <a16:creationId xmlns:a16="http://schemas.microsoft.com/office/drawing/2014/main" id="{5B17F77D-E66B-4976-99E2-3568FDBC752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D0CCACE-3833-4681-B934-81BB4511FAB5}"/>
              </a:ext>
            </a:extLst>
          </p:cNvPr>
          <p:cNvSpPr>
            <a:spLocks noGrp="1"/>
          </p:cNvSpPr>
          <p:nvPr>
            <p:ph type="sldNum" sz="quarter" idx="12"/>
          </p:nvPr>
        </p:nvSpPr>
        <p:spPr/>
        <p:txBody>
          <a:bodyPr/>
          <a:lstStyle/>
          <a:p>
            <a:fld id="{A30D4D9F-628D-4804-A999-43A8F312E57B}" type="slidenum">
              <a:rPr lang="en-AU" smtClean="0"/>
              <a:t>‹#›</a:t>
            </a:fld>
            <a:endParaRPr lang="en-AU" dirty="0"/>
          </a:p>
        </p:txBody>
      </p:sp>
    </p:spTree>
    <p:extLst>
      <p:ext uri="{BB962C8B-B14F-4D97-AF65-F5344CB8AC3E}">
        <p14:creationId xmlns:p14="http://schemas.microsoft.com/office/powerpoint/2010/main" val="115085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8C07-7115-4429-8DA8-9662BE8B13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DAA7F63-B50D-4FE8-89DA-44F83C82FC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44273EE-1701-462D-963D-5CF042D80CE8}"/>
              </a:ext>
            </a:extLst>
          </p:cNvPr>
          <p:cNvSpPr>
            <a:spLocks noGrp="1"/>
          </p:cNvSpPr>
          <p:nvPr>
            <p:ph type="dt" sz="half" idx="10"/>
          </p:nvPr>
        </p:nvSpPr>
        <p:spPr/>
        <p:txBody>
          <a:bodyPr/>
          <a:lstStyle/>
          <a:p>
            <a:fld id="{1079AD3F-EB4B-4B9A-8F26-57CF903F6FB6}" type="datetime1">
              <a:rPr lang="en-AU" smtClean="0"/>
              <a:t>17/06/2025</a:t>
            </a:fld>
            <a:endParaRPr lang="en-AU" dirty="0"/>
          </a:p>
        </p:txBody>
      </p:sp>
      <p:sp>
        <p:nvSpPr>
          <p:cNvPr id="5" name="Footer Placeholder 4">
            <a:extLst>
              <a:ext uri="{FF2B5EF4-FFF2-40B4-BE49-F238E27FC236}">
                <a16:creationId xmlns:a16="http://schemas.microsoft.com/office/drawing/2014/main" id="{5C605002-1C2E-478D-AB57-36DD0135E37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2FBF201-40E1-4E08-96D2-6C2D73EE6ED9}"/>
              </a:ext>
            </a:extLst>
          </p:cNvPr>
          <p:cNvSpPr>
            <a:spLocks noGrp="1"/>
          </p:cNvSpPr>
          <p:nvPr>
            <p:ph type="sldNum" sz="quarter" idx="12"/>
          </p:nvPr>
        </p:nvSpPr>
        <p:spPr/>
        <p:txBody>
          <a:bodyPr/>
          <a:lstStyle/>
          <a:p>
            <a:fld id="{A30D4D9F-628D-4804-A999-43A8F312E57B}" type="slidenum">
              <a:rPr lang="en-AU" smtClean="0"/>
              <a:t>‹#›</a:t>
            </a:fld>
            <a:endParaRPr lang="en-AU" dirty="0"/>
          </a:p>
        </p:txBody>
      </p:sp>
    </p:spTree>
    <p:extLst>
      <p:ext uri="{BB962C8B-B14F-4D97-AF65-F5344CB8AC3E}">
        <p14:creationId xmlns:p14="http://schemas.microsoft.com/office/powerpoint/2010/main" val="366293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973D-5827-4402-80F9-B86EA67675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5B75A7E-7B63-4DDD-9B8F-2A695BBFA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FCAB5A-1647-4DE2-8926-BEC71280E767}"/>
              </a:ext>
            </a:extLst>
          </p:cNvPr>
          <p:cNvSpPr>
            <a:spLocks noGrp="1"/>
          </p:cNvSpPr>
          <p:nvPr>
            <p:ph type="dt" sz="half" idx="10"/>
          </p:nvPr>
        </p:nvSpPr>
        <p:spPr/>
        <p:txBody>
          <a:bodyPr/>
          <a:lstStyle/>
          <a:p>
            <a:fld id="{0E9378F9-AC87-4055-B199-69181CEB7AA0}" type="datetime1">
              <a:rPr lang="en-AU" smtClean="0"/>
              <a:t>17/06/2025</a:t>
            </a:fld>
            <a:endParaRPr lang="en-AU" dirty="0"/>
          </a:p>
        </p:txBody>
      </p:sp>
      <p:sp>
        <p:nvSpPr>
          <p:cNvPr id="5" name="Footer Placeholder 4">
            <a:extLst>
              <a:ext uri="{FF2B5EF4-FFF2-40B4-BE49-F238E27FC236}">
                <a16:creationId xmlns:a16="http://schemas.microsoft.com/office/drawing/2014/main" id="{EC0B65FC-B876-42C2-94ED-CF0CB3F28BC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F0E351E-F37B-4687-A89E-A258076F476F}"/>
              </a:ext>
            </a:extLst>
          </p:cNvPr>
          <p:cNvSpPr>
            <a:spLocks noGrp="1"/>
          </p:cNvSpPr>
          <p:nvPr>
            <p:ph type="sldNum" sz="quarter" idx="12"/>
          </p:nvPr>
        </p:nvSpPr>
        <p:spPr/>
        <p:txBody>
          <a:bodyPr/>
          <a:lstStyle/>
          <a:p>
            <a:fld id="{A30D4D9F-628D-4804-A999-43A8F312E57B}" type="slidenum">
              <a:rPr lang="en-AU" smtClean="0"/>
              <a:t>‹#›</a:t>
            </a:fld>
            <a:endParaRPr lang="en-AU" dirty="0"/>
          </a:p>
        </p:txBody>
      </p:sp>
    </p:spTree>
    <p:extLst>
      <p:ext uri="{BB962C8B-B14F-4D97-AF65-F5344CB8AC3E}">
        <p14:creationId xmlns:p14="http://schemas.microsoft.com/office/powerpoint/2010/main" val="73780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B854-5A96-4924-A871-2E6624FD9C9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A5D2D27-546D-43F8-A564-F9DF1E34CE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8072737-4BFC-42BE-B41C-B2BBDF2B08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A5FB336-1086-4D6A-9731-7D84E5821DD3}"/>
              </a:ext>
            </a:extLst>
          </p:cNvPr>
          <p:cNvSpPr>
            <a:spLocks noGrp="1"/>
          </p:cNvSpPr>
          <p:nvPr>
            <p:ph type="dt" sz="half" idx="10"/>
          </p:nvPr>
        </p:nvSpPr>
        <p:spPr/>
        <p:txBody>
          <a:bodyPr/>
          <a:lstStyle/>
          <a:p>
            <a:fld id="{625C4E20-75D9-4624-BB0F-F7B8599337C5}" type="datetime1">
              <a:rPr lang="en-AU" smtClean="0"/>
              <a:t>17/06/2025</a:t>
            </a:fld>
            <a:endParaRPr lang="en-AU" dirty="0"/>
          </a:p>
        </p:txBody>
      </p:sp>
      <p:sp>
        <p:nvSpPr>
          <p:cNvPr id="6" name="Footer Placeholder 5">
            <a:extLst>
              <a:ext uri="{FF2B5EF4-FFF2-40B4-BE49-F238E27FC236}">
                <a16:creationId xmlns:a16="http://schemas.microsoft.com/office/drawing/2014/main" id="{C2FEBC18-8BA4-4C50-9816-4A8659DABE7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A34EA64-4FB6-4D6D-A88D-E5A0CFFDDC20}"/>
              </a:ext>
            </a:extLst>
          </p:cNvPr>
          <p:cNvSpPr>
            <a:spLocks noGrp="1"/>
          </p:cNvSpPr>
          <p:nvPr>
            <p:ph type="sldNum" sz="quarter" idx="12"/>
          </p:nvPr>
        </p:nvSpPr>
        <p:spPr/>
        <p:txBody>
          <a:bodyPr/>
          <a:lstStyle/>
          <a:p>
            <a:fld id="{A30D4D9F-628D-4804-A999-43A8F312E57B}" type="slidenum">
              <a:rPr lang="en-AU" smtClean="0"/>
              <a:t>‹#›</a:t>
            </a:fld>
            <a:endParaRPr lang="en-AU" dirty="0"/>
          </a:p>
        </p:txBody>
      </p:sp>
    </p:spTree>
    <p:extLst>
      <p:ext uri="{BB962C8B-B14F-4D97-AF65-F5344CB8AC3E}">
        <p14:creationId xmlns:p14="http://schemas.microsoft.com/office/powerpoint/2010/main" val="395409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E469-3BC6-4DEC-BB42-0B499D73CC4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15815FC-2AA5-4FF6-932F-A20A3745F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AD8A37-3B6D-4714-B459-88C60CFFC3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53C5CB2-DD88-477C-BE94-86DC7C013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60B573-2699-4F04-AED1-AA517C9495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588A105-35E1-4520-B8BC-838581C9333B}"/>
              </a:ext>
            </a:extLst>
          </p:cNvPr>
          <p:cNvSpPr>
            <a:spLocks noGrp="1"/>
          </p:cNvSpPr>
          <p:nvPr>
            <p:ph type="dt" sz="half" idx="10"/>
          </p:nvPr>
        </p:nvSpPr>
        <p:spPr/>
        <p:txBody>
          <a:bodyPr/>
          <a:lstStyle/>
          <a:p>
            <a:fld id="{8D91210E-4180-430A-A3C2-ABA9CF10974D}" type="datetime1">
              <a:rPr lang="en-AU" smtClean="0"/>
              <a:t>17/06/2025</a:t>
            </a:fld>
            <a:endParaRPr lang="en-AU" dirty="0"/>
          </a:p>
        </p:txBody>
      </p:sp>
      <p:sp>
        <p:nvSpPr>
          <p:cNvPr id="8" name="Footer Placeholder 7">
            <a:extLst>
              <a:ext uri="{FF2B5EF4-FFF2-40B4-BE49-F238E27FC236}">
                <a16:creationId xmlns:a16="http://schemas.microsoft.com/office/drawing/2014/main" id="{B00ACD6F-50CC-4D5E-BF0F-341AD04D9752}"/>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620A8408-7D2F-4837-8B90-53DFFB922226}"/>
              </a:ext>
            </a:extLst>
          </p:cNvPr>
          <p:cNvSpPr>
            <a:spLocks noGrp="1"/>
          </p:cNvSpPr>
          <p:nvPr>
            <p:ph type="sldNum" sz="quarter" idx="12"/>
          </p:nvPr>
        </p:nvSpPr>
        <p:spPr/>
        <p:txBody>
          <a:bodyPr/>
          <a:lstStyle/>
          <a:p>
            <a:fld id="{A30D4D9F-628D-4804-A999-43A8F312E57B}" type="slidenum">
              <a:rPr lang="en-AU" smtClean="0"/>
              <a:t>‹#›</a:t>
            </a:fld>
            <a:endParaRPr lang="en-AU" dirty="0"/>
          </a:p>
        </p:txBody>
      </p:sp>
    </p:spTree>
    <p:extLst>
      <p:ext uri="{BB962C8B-B14F-4D97-AF65-F5344CB8AC3E}">
        <p14:creationId xmlns:p14="http://schemas.microsoft.com/office/powerpoint/2010/main" val="288082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6F9C-091F-4861-9278-19191F94C64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3EEFD84-A9D7-413B-B247-2D7AC85408C4}"/>
              </a:ext>
            </a:extLst>
          </p:cNvPr>
          <p:cNvSpPr>
            <a:spLocks noGrp="1"/>
          </p:cNvSpPr>
          <p:nvPr>
            <p:ph type="dt" sz="half" idx="10"/>
          </p:nvPr>
        </p:nvSpPr>
        <p:spPr/>
        <p:txBody>
          <a:bodyPr/>
          <a:lstStyle/>
          <a:p>
            <a:fld id="{C3D365CB-22E5-4E1E-A6BD-7910AED62244}" type="datetime1">
              <a:rPr lang="en-AU" smtClean="0"/>
              <a:t>17/06/2025</a:t>
            </a:fld>
            <a:endParaRPr lang="en-AU" dirty="0"/>
          </a:p>
        </p:txBody>
      </p:sp>
      <p:sp>
        <p:nvSpPr>
          <p:cNvPr id="4" name="Footer Placeholder 3">
            <a:extLst>
              <a:ext uri="{FF2B5EF4-FFF2-40B4-BE49-F238E27FC236}">
                <a16:creationId xmlns:a16="http://schemas.microsoft.com/office/drawing/2014/main" id="{8B3EA01B-E146-445A-A99B-E80F813555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FD3A0282-1EFF-4C31-8298-B057FFBCADE9}"/>
              </a:ext>
            </a:extLst>
          </p:cNvPr>
          <p:cNvSpPr>
            <a:spLocks noGrp="1"/>
          </p:cNvSpPr>
          <p:nvPr>
            <p:ph type="sldNum" sz="quarter" idx="12"/>
          </p:nvPr>
        </p:nvSpPr>
        <p:spPr/>
        <p:txBody>
          <a:bodyPr/>
          <a:lstStyle/>
          <a:p>
            <a:fld id="{A30D4D9F-628D-4804-A999-43A8F312E57B}" type="slidenum">
              <a:rPr lang="en-AU" smtClean="0"/>
              <a:t>‹#›</a:t>
            </a:fld>
            <a:endParaRPr lang="en-AU" dirty="0"/>
          </a:p>
        </p:txBody>
      </p:sp>
    </p:spTree>
    <p:extLst>
      <p:ext uri="{BB962C8B-B14F-4D97-AF65-F5344CB8AC3E}">
        <p14:creationId xmlns:p14="http://schemas.microsoft.com/office/powerpoint/2010/main" val="63285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6BACE3-ED87-4EDF-9F40-D0065390BC3C}"/>
              </a:ext>
            </a:extLst>
          </p:cNvPr>
          <p:cNvSpPr>
            <a:spLocks noGrp="1"/>
          </p:cNvSpPr>
          <p:nvPr>
            <p:ph type="dt" sz="half" idx="10"/>
          </p:nvPr>
        </p:nvSpPr>
        <p:spPr/>
        <p:txBody>
          <a:bodyPr/>
          <a:lstStyle/>
          <a:p>
            <a:fld id="{9957D57B-E6FD-4741-848B-CEDE599AFD4B}" type="datetime1">
              <a:rPr lang="en-AU" smtClean="0"/>
              <a:t>17/06/2025</a:t>
            </a:fld>
            <a:endParaRPr lang="en-AU" dirty="0"/>
          </a:p>
        </p:txBody>
      </p:sp>
      <p:sp>
        <p:nvSpPr>
          <p:cNvPr id="3" name="Footer Placeholder 2">
            <a:extLst>
              <a:ext uri="{FF2B5EF4-FFF2-40B4-BE49-F238E27FC236}">
                <a16:creationId xmlns:a16="http://schemas.microsoft.com/office/drawing/2014/main" id="{42EEADDB-CC19-4420-94EC-FB01B85C84EB}"/>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652175-9AE0-4E23-94A4-0265032E68E4}"/>
              </a:ext>
            </a:extLst>
          </p:cNvPr>
          <p:cNvSpPr>
            <a:spLocks noGrp="1"/>
          </p:cNvSpPr>
          <p:nvPr>
            <p:ph type="sldNum" sz="quarter" idx="12"/>
          </p:nvPr>
        </p:nvSpPr>
        <p:spPr/>
        <p:txBody>
          <a:bodyPr/>
          <a:lstStyle/>
          <a:p>
            <a:fld id="{A30D4D9F-628D-4804-A999-43A8F312E57B}" type="slidenum">
              <a:rPr lang="en-AU" smtClean="0"/>
              <a:t>‹#›</a:t>
            </a:fld>
            <a:endParaRPr lang="en-AU" dirty="0"/>
          </a:p>
        </p:txBody>
      </p:sp>
    </p:spTree>
    <p:extLst>
      <p:ext uri="{BB962C8B-B14F-4D97-AF65-F5344CB8AC3E}">
        <p14:creationId xmlns:p14="http://schemas.microsoft.com/office/powerpoint/2010/main" val="402568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68E6-98FF-401F-A78B-AB95DCDEAE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96E394-0885-44B8-A5BC-A8421AAFD0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FBE1CA3-933C-49A4-B7B9-83A2D5477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C3A3C6-2009-4F73-BC41-1294E017F463}"/>
              </a:ext>
            </a:extLst>
          </p:cNvPr>
          <p:cNvSpPr>
            <a:spLocks noGrp="1"/>
          </p:cNvSpPr>
          <p:nvPr>
            <p:ph type="dt" sz="half" idx="10"/>
          </p:nvPr>
        </p:nvSpPr>
        <p:spPr/>
        <p:txBody>
          <a:bodyPr/>
          <a:lstStyle/>
          <a:p>
            <a:fld id="{83ECD688-5A05-4CB2-A2B7-EC2B99AEE678}" type="datetime1">
              <a:rPr lang="en-AU" smtClean="0"/>
              <a:t>17/06/2025</a:t>
            </a:fld>
            <a:endParaRPr lang="en-AU" dirty="0"/>
          </a:p>
        </p:txBody>
      </p:sp>
      <p:sp>
        <p:nvSpPr>
          <p:cNvPr id="6" name="Footer Placeholder 5">
            <a:extLst>
              <a:ext uri="{FF2B5EF4-FFF2-40B4-BE49-F238E27FC236}">
                <a16:creationId xmlns:a16="http://schemas.microsoft.com/office/drawing/2014/main" id="{8944C0AA-0B76-44EB-87DA-861347D1CC20}"/>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3F6D2C9E-B7B2-469B-A876-0E479347DB0D}"/>
              </a:ext>
            </a:extLst>
          </p:cNvPr>
          <p:cNvSpPr>
            <a:spLocks noGrp="1"/>
          </p:cNvSpPr>
          <p:nvPr>
            <p:ph type="sldNum" sz="quarter" idx="12"/>
          </p:nvPr>
        </p:nvSpPr>
        <p:spPr/>
        <p:txBody>
          <a:bodyPr/>
          <a:lstStyle/>
          <a:p>
            <a:fld id="{A30D4D9F-628D-4804-A999-43A8F312E57B}" type="slidenum">
              <a:rPr lang="en-AU" smtClean="0"/>
              <a:t>‹#›</a:t>
            </a:fld>
            <a:endParaRPr lang="en-AU" dirty="0"/>
          </a:p>
        </p:txBody>
      </p:sp>
    </p:spTree>
    <p:extLst>
      <p:ext uri="{BB962C8B-B14F-4D97-AF65-F5344CB8AC3E}">
        <p14:creationId xmlns:p14="http://schemas.microsoft.com/office/powerpoint/2010/main" val="94504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1E5F-DFF5-48FD-8ED2-8C6A8D8FB4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A2848E6-D06F-480F-8217-162DE05A5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8CE16A4F-AFF1-4397-8842-1AEDB0FCA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AE6CC7-36AF-45FE-94EE-6B0A8026137A}"/>
              </a:ext>
            </a:extLst>
          </p:cNvPr>
          <p:cNvSpPr>
            <a:spLocks noGrp="1"/>
          </p:cNvSpPr>
          <p:nvPr>
            <p:ph type="dt" sz="half" idx="10"/>
          </p:nvPr>
        </p:nvSpPr>
        <p:spPr/>
        <p:txBody>
          <a:bodyPr/>
          <a:lstStyle/>
          <a:p>
            <a:fld id="{946939FB-0221-454A-94D7-FECF21DAFA2D}" type="datetime1">
              <a:rPr lang="en-AU" smtClean="0"/>
              <a:t>17/06/2025</a:t>
            </a:fld>
            <a:endParaRPr lang="en-AU" dirty="0"/>
          </a:p>
        </p:txBody>
      </p:sp>
      <p:sp>
        <p:nvSpPr>
          <p:cNvPr id="6" name="Footer Placeholder 5">
            <a:extLst>
              <a:ext uri="{FF2B5EF4-FFF2-40B4-BE49-F238E27FC236}">
                <a16:creationId xmlns:a16="http://schemas.microsoft.com/office/drawing/2014/main" id="{79E2A921-0F6A-40F6-8F16-4D7646108C7A}"/>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3827E57-4F64-4617-885E-5738DEA9458A}"/>
              </a:ext>
            </a:extLst>
          </p:cNvPr>
          <p:cNvSpPr>
            <a:spLocks noGrp="1"/>
          </p:cNvSpPr>
          <p:nvPr>
            <p:ph type="sldNum" sz="quarter" idx="12"/>
          </p:nvPr>
        </p:nvSpPr>
        <p:spPr/>
        <p:txBody>
          <a:bodyPr/>
          <a:lstStyle/>
          <a:p>
            <a:fld id="{A30D4D9F-628D-4804-A999-43A8F312E57B}" type="slidenum">
              <a:rPr lang="en-AU" smtClean="0"/>
              <a:t>‹#›</a:t>
            </a:fld>
            <a:endParaRPr lang="en-AU" dirty="0"/>
          </a:p>
        </p:txBody>
      </p:sp>
    </p:spTree>
    <p:extLst>
      <p:ext uri="{BB962C8B-B14F-4D97-AF65-F5344CB8AC3E}">
        <p14:creationId xmlns:p14="http://schemas.microsoft.com/office/powerpoint/2010/main" val="243818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9AB82-1B97-45A6-B62A-D0662DD5B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67F60AF-2432-4A7E-8F43-C73EC1BFB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C40DD59-288F-4161-B1E7-7C06F3ED09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33CDA-8B06-43A5-82CF-717E8606CAD9}" type="datetime1">
              <a:rPr lang="en-AU" smtClean="0"/>
              <a:t>17/06/2025</a:t>
            </a:fld>
            <a:endParaRPr lang="en-AU" dirty="0"/>
          </a:p>
        </p:txBody>
      </p:sp>
      <p:sp>
        <p:nvSpPr>
          <p:cNvPr id="5" name="Footer Placeholder 4">
            <a:extLst>
              <a:ext uri="{FF2B5EF4-FFF2-40B4-BE49-F238E27FC236}">
                <a16:creationId xmlns:a16="http://schemas.microsoft.com/office/drawing/2014/main" id="{F98ADD59-24B5-426D-8AD1-AB256B6826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5501D667-2E29-4459-B094-2F8CC3E7D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D4D9F-628D-4804-A999-43A8F312E57B}" type="slidenum">
              <a:rPr lang="en-AU" smtClean="0"/>
              <a:t>‹#›</a:t>
            </a:fld>
            <a:endParaRPr lang="en-AU" dirty="0"/>
          </a:p>
        </p:txBody>
      </p:sp>
    </p:spTree>
    <p:extLst>
      <p:ext uri="{BB962C8B-B14F-4D97-AF65-F5344CB8AC3E}">
        <p14:creationId xmlns:p14="http://schemas.microsoft.com/office/powerpoint/2010/main" val="4172242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359D-D1C2-47C9-BFB1-45BAE87DCBD2}"/>
              </a:ext>
            </a:extLst>
          </p:cNvPr>
          <p:cNvSpPr>
            <a:spLocks noGrp="1"/>
          </p:cNvSpPr>
          <p:nvPr>
            <p:ph type="ctrTitle"/>
          </p:nvPr>
        </p:nvSpPr>
        <p:spPr>
          <a:xfrm>
            <a:off x="4611624" y="2586543"/>
            <a:ext cx="7171944" cy="1499616"/>
          </a:xfrm>
        </p:spPr>
        <p:txBody>
          <a:bodyPr>
            <a:normAutofit fontScale="90000"/>
          </a:bodyPr>
          <a:lstStyle/>
          <a:p>
            <a:r>
              <a:rPr lang="en-US" dirty="0">
                <a:solidFill>
                  <a:schemeClr val="accent1"/>
                </a:solidFill>
                <a:latin typeface="Daytona" panose="020B0604020202020204" pitchFamily="34" charset="0"/>
                <a:cs typeface="Aharoni" panose="020B0604020202020204" pitchFamily="2" charset="-79"/>
              </a:rPr>
              <a:t>GRANDPARENTS AND FAMILY LAW</a:t>
            </a:r>
            <a:endParaRPr lang="en-AU" dirty="0">
              <a:solidFill>
                <a:schemeClr val="accent1"/>
              </a:solidFill>
              <a:latin typeface="Daytona" panose="020B0604020202020204" pitchFamily="34" charset="0"/>
              <a:cs typeface="Aharoni" panose="020B0604020202020204" pitchFamily="2" charset="-79"/>
            </a:endParaRPr>
          </a:p>
        </p:txBody>
      </p:sp>
      <p:pic>
        <p:nvPicPr>
          <p:cNvPr id="5" name="Picture 4">
            <a:extLst>
              <a:ext uri="{FF2B5EF4-FFF2-40B4-BE49-F238E27FC236}">
                <a16:creationId xmlns:a16="http://schemas.microsoft.com/office/drawing/2014/main" id="{55706ECC-6761-4D83-99BE-F0ABA9B5268A}"/>
              </a:ext>
            </a:extLst>
          </p:cNvPr>
          <p:cNvPicPr>
            <a:picLocks noChangeAspect="1"/>
          </p:cNvPicPr>
          <p:nvPr/>
        </p:nvPicPr>
        <p:blipFill rotWithShape="1">
          <a:blip r:embed="rId2">
            <a:extLst>
              <a:ext uri="{28A0092B-C50C-407E-A947-70E740481C1C}">
                <a14:useLocalDpi xmlns:a14="http://schemas.microsoft.com/office/drawing/2010/main" val="0"/>
              </a:ext>
            </a:extLst>
          </a:blip>
          <a:srcRect t="28651"/>
          <a:stretch/>
        </p:blipFill>
        <p:spPr>
          <a:xfrm>
            <a:off x="0" y="5687568"/>
            <a:ext cx="12192000" cy="1170432"/>
          </a:xfrm>
          <a:prstGeom prst="rect">
            <a:avLst/>
          </a:prstGeom>
        </p:spPr>
      </p:pic>
      <p:pic>
        <p:nvPicPr>
          <p:cNvPr id="7" name="Picture 6">
            <a:extLst>
              <a:ext uri="{FF2B5EF4-FFF2-40B4-BE49-F238E27FC236}">
                <a16:creationId xmlns:a16="http://schemas.microsoft.com/office/drawing/2014/main" id="{33C99548-7F8E-45F9-801A-36355674C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296" y="256124"/>
            <a:ext cx="5605272" cy="1600108"/>
          </a:xfrm>
          <a:prstGeom prst="rect">
            <a:avLst/>
          </a:prstGeom>
        </p:spPr>
      </p:pic>
      <p:pic>
        <p:nvPicPr>
          <p:cNvPr id="12" name="Picture 11">
            <a:extLst>
              <a:ext uri="{FF2B5EF4-FFF2-40B4-BE49-F238E27FC236}">
                <a16:creationId xmlns:a16="http://schemas.microsoft.com/office/drawing/2014/main" id="{ED241699-C6BE-4E12-9153-2031C47B43C7}"/>
              </a:ext>
            </a:extLst>
          </p:cNvPr>
          <p:cNvPicPr/>
          <p:nvPr/>
        </p:nvPicPr>
        <p:blipFill rotWithShape="1">
          <a:blip r:embed="rId4">
            <a:extLst>
              <a:ext uri="{28A0092B-C50C-407E-A947-70E740481C1C}">
                <a14:useLocalDpi xmlns:a14="http://schemas.microsoft.com/office/drawing/2010/main" val="0"/>
              </a:ext>
            </a:extLst>
          </a:blip>
          <a:srcRect t="14657" r="31305" b="11955"/>
          <a:stretch/>
        </p:blipFill>
        <p:spPr bwMode="auto">
          <a:xfrm>
            <a:off x="0" y="49467"/>
            <a:ext cx="3568390" cy="5638101"/>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3488CEE3-3E76-4B66-B795-DD5C925639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1343" y="4466020"/>
            <a:ext cx="4080831" cy="728132"/>
          </a:xfrm>
          <a:prstGeom prst="rect">
            <a:avLst/>
          </a:prstGeom>
        </p:spPr>
      </p:pic>
    </p:spTree>
    <p:extLst>
      <p:ext uri="{BB962C8B-B14F-4D97-AF65-F5344CB8AC3E}">
        <p14:creationId xmlns:p14="http://schemas.microsoft.com/office/powerpoint/2010/main" val="315722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80D0-E3D0-4226-9B93-6A924D7606AE}"/>
              </a:ext>
            </a:extLst>
          </p:cNvPr>
          <p:cNvSpPr>
            <a:spLocks noGrp="1"/>
          </p:cNvSpPr>
          <p:nvPr>
            <p:ph type="title"/>
          </p:nvPr>
        </p:nvSpPr>
        <p:spPr/>
        <p:txBody>
          <a:bodyPr/>
          <a:lstStyle/>
          <a:p>
            <a:pPr algn="ctr"/>
            <a:r>
              <a:rPr lang="en-AU" dirty="0">
                <a:solidFill>
                  <a:schemeClr val="accent1"/>
                </a:solidFill>
              </a:rPr>
              <a:t>Right to Enjoy Aboriginal and Torres Strait Islander Culture</a:t>
            </a:r>
          </a:p>
        </p:txBody>
      </p:sp>
      <p:sp>
        <p:nvSpPr>
          <p:cNvPr id="3" name="Content Placeholder 2">
            <a:extLst>
              <a:ext uri="{FF2B5EF4-FFF2-40B4-BE49-F238E27FC236}">
                <a16:creationId xmlns:a16="http://schemas.microsoft.com/office/drawing/2014/main" id="{FF3F44B9-7D7F-4BEA-95B6-CD2FD2D68623}"/>
              </a:ext>
            </a:extLst>
          </p:cNvPr>
          <p:cNvSpPr>
            <a:spLocks noGrp="1"/>
          </p:cNvSpPr>
          <p:nvPr>
            <p:ph idx="1"/>
          </p:nvPr>
        </p:nvSpPr>
        <p:spPr/>
        <p:txBody>
          <a:bodyPr/>
          <a:lstStyle/>
          <a:p>
            <a:endParaRPr lang="en-AU" dirty="0"/>
          </a:p>
          <a:p>
            <a:pPr lvl="1"/>
            <a:r>
              <a:rPr lang="en-US" dirty="0">
                <a:solidFill>
                  <a:schemeClr val="accent1"/>
                </a:solidFill>
              </a:rPr>
              <a:t>The court must consider the following matters:</a:t>
            </a:r>
            <a:endParaRPr lang="en-AU" dirty="0">
              <a:solidFill>
                <a:schemeClr val="accent1"/>
              </a:solidFill>
            </a:endParaRPr>
          </a:p>
          <a:p>
            <a:pPr lvl="1"/>
            <a:r>
              <a:rPr lang="en-US" dirty="0">
                <a:solidFill>
                  <a:schemeClr val="accent1"/>
                </a:solidFill>
              </a:rPr>
              <a:t>(a) the child’s right to enjoy the child’s Aboriginal or Torres Strait Islander culture, by having the support, opportunity and encouragement necessary:</a:t>
            </a:r>
            <a:endParaRPr lang="en-AU" dirty="0">
              <a:solidFill>
                <a:schemeClr val="accent1"/>
              </a:solidFill>
            </a:endParaRPr>
          </a:p>
          <a:p>
            <a:pPr lvl="3"/>
            <a:r>
              <a:rPr lang="en-US" dirty="0">
                <a:solidFill>
                  <a:schemeClr val="accent1"/>
                </a:solidFill>
              </a:rPr>
              <a:t>(</a:t>
            </a:r>
            <a:r>
              <a:rPr lang="en-US" dirty="0" err="1">
                <a:solidFill>
                  <a:schemeClr val="accent1"/>
                </a:solidFill>
              </a:rPr>
              <a:t>i</a:t>
            </a:r>
            <a:r>
              <a:rPr lang="en-US" dirty="0">
                <a:solidFill>
                  <a:schemeClr val="accent1"/>
                </a:solidFill>
              </a:rPr>
              <a:t>) to connect with, and maintain their connection with, members of their family and with their community, culture, country and language; and</a:t>
            </a:r>
            <a:endParaRPr lang="en-AU" dirty="0">
              <a:solidFill>
                <a:schemeClr val="accent1"/>
              </a:solidFill>
            </a:endParaRPr>
          </a:p>
          <a:p>
            <a:pPr lvl="3"/>
            <a:r>
              <a:rPr lang="en-US" dirty="0">
                <a:solidFill>
                  <a:schemeClr val="accent1"/>
                </a:solidFill>
              </a:rPr>
              <a:t>(ii) to explore the full extent of that culture, consistent with the child’s age and developmental level and the child’s views; and</a:t>
            </a:r>
            <a:endParaRPr lang="en-AU" dirty="0">
              <a:solidFill>
                <a:schemeClr val="accent1"/>
              </a:solidFill>
            </a:endParaRPr>
          </a:p>
          <a:p>
            <a:pPr lvl="3"/>
            <a:r>
              <a:rPr lang="en-US" dirty="0">
                <a:solidFill>
                  <a:schemeClr val="accent1"/>
                </a:solidFill>
              </a:rPr>
              <a:t>(iii) to develop a positive appreciation of that culture; and</a:t>
            </a:r>
            <a:endParaRPr lang="en-AU" dirty="0">
              <a:solidFill>
                <a:schemeClr val="accent1"/>
              </a:solidFill>
            </a:endParaRPr>
          </a:p>
          <a:p>
            <a:pPr lvl="1"/>
            <a:r>
              <a:rPr lang="en-US" dirty="0">
                <a:solidFill>
                  <a:schemeClr val="accent1"/>
                </a:solidFill>
              </a:rPr>
              <a:t>(b) the likely impact any proposed parenting order will have on that right.</a:t>
            </a:r>
            <a:endParaRPr lang="en-AU" dirty="0">
              <a:solidFill>
                <a:schemeClr val="accent1"/>
              </a:solidFill>
            </a:endParaRPr>
          </a:p>
          <a:p>
            <a:pPr marL="0" indent="0">
              <a:buNone/>
            </a:pPr>
            <a:endParaRPr lang="en-AU" dirty="0"/>
          </a:p>
        </p:txBody>
      </p:sp>
    </p:spTree>
    <p:extLst>
      <p:ext uri="{BB962C8B-B14F-4D97-AF65-F5344CB8AC3E}">
        <p14:creationId xmlns:p14="http://schemas.microsoft.com/office/powerpoint/2010/main" val="167879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AU" dirty="0">
                <a:solidFill>
                  <a:schemeClr val="accent1"/>
                </a:solidFill>
                <a:latin typeface="Daytona" panose="020B0604030500040204" pitchFamily="34" charset="0"/>
              </a:rPr>
              <a:t>In an Ideal World…	 </a:t>
            </a:r>
          </a:p>
        </p:txBody>
      </p:sp>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1125279" y="1690688"/>
            <a:ext cx="9107184" cy="4068701"/>
          </a:xfrm>
        </p:spPr>
        <p:txBody>
          <a:bodyPr>
            <a:normAutofit lnSpcReduction="10000"/>
          </a:bodyPr>
          <a:lstStyle/>
          <a:p>
            <a:pPr>
              <a:lnSpc>
                <a:spcPct val="120000"/>
              </a:lnSpc>
              <a:spcBef>
                <a:spcPts val="0"/>
              </a:spcBef>
              <a:spcAft>
                <a:spcPts val="1200"/>
              </a:spcAft>
            </a:pPr>
            <a:r>
              <a:rPr lang="en-US" sz="1400" dirty="0">
                <a:solidFill>
                  <a:schemeClr val="accent1"/>
                </a:solidFill>
                <a:latin typeface="Daytona" panose="020B0604030500040204" pitchFamily="34" charset="0"/>
              </a:rPr>
              <a:t>Ideally, the maintenance of relationships between children and their grandparents occurs organically, facilitated cooperatively by the parents and the grandparents, even if the parents have separated. Many separating families manage this successfully, in the child’s interests.</a:t>
            </a:r>
          </a:p>
          <a:p>
            <a:pPr>
              <a:lnSpc>
                <a:spcPct val="120000"/>
              </a:lnSpc>
              <a:spcBef>
                <a:spcPts val="0"/>
              </a:spcBef>
              <a:spcAft>
                <a:spcPts val="1200"/>
              </a:spcAft>
            </a:pPr>
            <a:r>
              <a:rPr lang="en-US" sz="1400" dirty="0">
                <a:solidFill>
                  <a:schemeClr val="accent1"/>
                </a:solidFill>
                <a:latin typeface="Daytona" panose="020B0604030500040204" pitchFamily="34" charset="0"/>
              </a:rPr>
              <a:t>Often, relationships between grandparent and grandchild can be accommodated within the time each respective parent spends with the child.</a:t>
            </a:r>
          </a:p>
          <a:p>
            <a:pPr>
              <a:lnSpc>
                <a:spcPct val="120000"/>
              </a:lnSpc>
              <a:spcBef>
                <a:spcPts val="0"/>
              </a:spcBef>
              <a:spcAft>
                <a:spcPts val="1200"/>
              </a:spcAft>
            </a:pPr>
            <a:r>
              <a:rPr lang="en-US" sz="1400" dirty="0">
                <a:solidFill>
                  <a:schemeClr val="accent1"/>
                </a:solidFill>
                <a:latin typeface="Daytona" panose="020B0604030500040204" pitchFamily="34" charset="0"/>
              </a:rPr>
              <a:t>Unfortunately, relationships tend to break down not between grandparents and grandchildren, but between grandparents and parents. </a:t>
            </a:r>
          </a:p>
          <a:p>
            <a:pPr>
              <a:lnSpc>
                <a:spcPct val="120000"/>
              </a:lnSpc>
              <a:spcBef>
                <a:spcPts val="0"/>
              </a:spcBef>
              <a:spcAft>
                <a:spcPts val="1200"/>
              </a:spcAft>
            </a:pPr>
            <a:r>
              <a:rPr lang="en-US" sz="1400" dirty="0">
                <a:solidFill>
                  <a:schemeClr val="accent1"/>
                </a:solidFill>
                <a:latin typeface="Daytona" panose="020B0604030500040204" pitchFamily="34" charset="0"/>
              </a:rPr>
              <a:t>Often this is the result of interpersonal disputes which may actually have little or nothing to do with the child or their interests.</a:t>
            </a:r>
          </a:p>
          <a:p>
            <a:pPr>
              <a:lnSpc>
                <a:spcPct val="120000"/>
              </a:lnSpc>
              <a:spcBef>
                <a:spcPts val="0"/>
              </a:spcBef>
              <a:spcAft>
                <a:spcPts val="1200"/>
              </a:spcAft>
            </a:pPr>
            <a:r>
              <a:rPr lang="en-US" sz="1400" dirty="0">
                <a:solidFill>
                  <a:schemeClr val="accent1"/>
                </a:solidFill>
                <a:latin typeface="Daytona" panose="020B0604030500040204" pitchFamily="34" charset="0"/>
              </a:rPr>
              <a:t>This can regrettably cause the grandparent / grandchild relationship to be sacrificed to the dispute of the adults, which may not be in the best interests of the child and therefore inappropriate. These are cases where a party may need to consider accessing the family law system, to restore objectivity and consistency to the grandchild / grandparent relationship by way of agreement, or court order.</a:t>
            </a:r>
          </a:p>
          <a:p>
            <a:pPr>
              <a:lnSpc>
                <a:spcPct val="120000"/>
              </a:lnSpc>
              <a:spcBef>
                <a:spcPts val="0"/>
              </a:spcBef>
              <a:spcAft>
                <a:spcPts val="1200"/>
              </a:spcAft>
            </a:pPr>
            <a:endParaRPr lang="en-AU" sz="1400"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238719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616153" y="1905900"/>
            <a:ext cx="11479187" cy="5352695"/>
          </a:xfrm>
        </p:spPr>
        <p:txBody>
          <a:bodyPr>
            <a:noAutofit/>
          </a:bodyPr>
          <a:lstStyle/>
          <a:p>
            <a:pPr>
              <a:lnSpc>
                <a:spcPct val="120000"/>
              </a:lnSpc>
              <a:spcBef>
                <a:spcPts val="0"/>
              </a:spcBef>
              <a:spcAft>
                <a:spcPts val="1200"/>
              </a:spcAft>
            </a:pPr>
            <a:r>
              <a:rPr lang="en-US" sz="2400" dirty="0">
                <a:solidFill>
                  <a:schemeClr val="accent1"/>
                </a:solidFill>
                <a:latin typeface="Daytona" panose="020B0604030500040204" pitchFamily="34" charset="0"/>
              </a:rPr>
              <a:t>Unfortunately, there are instances where a child’s parents are unable to provide safe, consistent care arrangements for children.</a:t>
            </a:r>
          </a:p>
          <a:p>
            <a:pPr>
              <a:lnSpc>
                <a:spcPct val="120000"/>
              </a:lnSpc>
              <a:spcBef>
                <a:spcPts val="0"/>
              </a:spcBef>
              <a:spcAft>
                <a:spcPts val="1200"/>
              </a:spcAft>
            </a:pPr>
            <a:r>
              <a:rPr lang="en-AU" sz="2400" dirty="0">
                <a:solidFill>
                  <a:schemeClr val="accent1"/>
                </a:solidFill>
              </a:rPr>
              <a:t>In such extreme cases, grandparents may also apply for decision-making / responsibility, and/or for orders that the child live with them, typically when the child’s safety is at risk. However, these applications are generally only successful when the parents are unable to care for the child due to neglect, substance abuse, domestic violence, or other concerns which reduce parental capacity to such a degree that the child cannot safely be left in the care of their parent(s).</a:t>
            </a:r>
          </a:p>
        </p:txBody>
      </p:sp>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US" dirty="0">
                <a:solidFill>
                  <a:schemeClr val="accent1"/>
                </a:solidFill>
                <a:latin typeface="Daytona" panose="020B0604030500040204" pitchFamily="34" charset="0"/>
              </a:rPr>
              <a:t>Grandparents’ Roles where Risks are Present for Children</a:t>
            </a:r>
            <a:endParaRPr lang="en-AU"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242795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616153" y="1905900"/>
            <a:ext cx="11479187" cy="5352695"/>
          </a:xfrm>
        </p:spPr>
        <p:txBody>
          <a:bodyPr>
            <a:noAutofit/>
          </a:bodyPr>
          <a:lstStyle/>
          <a:p>
            <a:r>
              <a:rPr lang="en-AU" sz="3200" dirty="0">
                <a:solidFill>
                  <a:schemeClr val="accent1"/>
                </a:solidFill>
              </a:rPr>
              <a:t>Applications to the court for time with children are called “parenting order” applications, even when made by a grandparent, or another person with an interest in the care and wellbeing of a child.</a:t>
            </a:r>
          </a:p>
          <a:p>
            <a:r>
              <a:rPr lang="en-AU" sz="3200" dirty="0">
                <a:solidFill>
                  <a:schemeClr val="accent1"/>
                </a:solidFill>
              </a:rPr>
              <a:t>When grandparents seek a </a:t>
            </a:r>
            <a:r>
              <a:rPr lang="en-AU" sz="3200" b="1" dirty="0">
                <a:solidFill>
                  <a:schemeClr val="accent1"/>
                </a:solidFill>
              </a:rPr>
              <a:t>parenting order</a:t>
            </a:r>
            <a:r>
              <a:rPr lang="en-AU" sz="3200" dirty="0">
                <a:solidFill>
                  <a:schemeClr val="accent1"/>
                </a:solidFill>
              </a:rPr>
              <a:t>, the court is guided by the </a:t>
            </a:r>
            <a:r>
              <a:rPr lang="en-AU" sz="3200" b="1" dirty="0">
                <a:solidFill>
                  <a:schemeClr val="accent1"/>
                </a:solidFill>
              </a:rPr>
              <a:t>best interests of the child.</a:t>
            </a:r>
          </a:p>
          <a:p>
            <a:r>
              <a:rPr lang="en-AU" sz="3200" dirty="0">
                <a:solidFill>
                  <a:schemeClr val="accent1"/>
                </a:solidFill>
              </a:rPr>
              <a:t>Several factors influence what is in the best interests of the child.</a:t>
            </a:r>
          </a:p>
          <a:p>
            <a:pPr>
              <a:lnSpc>
                <a:spcPct val="120000"/>
              </a:lnSpc>
              <a:spcBef>
                <a:spcPts val="0"/>
              </a:spcBef>
              <a:spcAft>
                <a:spcPts val="1200"/>
              </a:spcAft>
            </a:pPr>
            <a:endParaRPr lang="en-US" sz="1800" dirty="0">
              <a:solidFill>
                <a:schemeClr val="accent1"/>
              </a:solidFill>
              <a:latin typeface="Daytona" panose="020B0604030500040204" pitchFamily="34" charset="0"/>
            </a:endParaRPr>
          </a:p>
          <a:p>
            <a:pPr lvl="1">
              <a:lnSpc>
                <a:spcPct val="120000"/>
              </a:lnSpc>
              <a:spcBef>
                <a:spcPts val="0"/>
              </a:spcBef>
              <a:spcAft>
                <a:spcPts val="1200"/>
              </a:spcAft>
            </a:pPr>
            <a:endParaRPr lang="en-US" sz="1400" dirty="0">
              <a:solidFill>
                <a:schemeClr val="accent1"/>
              </a:solidFill>
              <a:latin typeface="Daytona" panose="020B0604030500040204" pitchFamily="34" charset="0"/>
            </a:endParaRPr>
          </a:p>
        </p:txBody>
      </p:sp>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r>
              <a:rPr lang="en-AU" b="1" dirty="0">
                <a:solidFill>
                  <a:schemeClr val="accent1"/>
                </a:solidFill>
              </a:rPr>
              <a:t>Criteria for Grandparents Seeking Parenting Orders</a:t>
            </a:r>
            <a:endParaRPr lang="en-AU" dirty="0">
              <a:solidFill>
                <a:schemeClr val="accent1"/>
              </a:solidFill>
            </a:endParaRPr>
          </a:p>
        </p:txBody>
      </p:sp>
    </p:spTree>
    <p:extLst>
      <p:ext uri="{BB962C8B-B14F-4D97-AF65-F5344CB8AC3E}">
        <p14:creationId xmlns:p14="http://schemas.microsoft.com/office/powerpoint/2010/main" val="156515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712812" y="1875118"/>
            <a:ext cx="11479187" cy="5352695"/>
          </a:xfrm>
        </p:spPr>
        <p:txBody>
          <a:bodyPr>
            <a:noAutofit/>
          </a:bodyPr>
          <a:lstStyle/>
          <a:p>
            <a:pPr lvl="0"/>
            <a:r>
              <a:rPr lang="en-AU" sz="2400" b="1" dirty="0">
                <a:solidFill>
                  <a:schemeClr val="accent1"/>
                </a:solidFill>
              </a:rPr>
              <a:t>The child’s views</a:t>
            </a:r>
            <a:r>
              <a:rPr lang="en-AU" sz="2400" dirty="0">
                <a:solidFill>
                  <a:schemeClr val="accent1"/>
                </a:solidFill>
              </a:rPr>
              <a:t> (if the child is mature enough to express a reasonable preference).</a:t>
            </a:r>
          </a:p>
          <a:p>
            <a:pPr lvl="0"/>
            <a:r>
              <a:rPr lang="en-AU" sz="2400" b="1" dirty="0">
                <a:solidFill>
                  <a:schemeClr val="accent1"/>
                </a:solidFill>
              </a:rPr>
              <a:t>The relationship between the child and the grandparents</a:t>
            </a:r>
            <a:r>
              <a:rPr lang="en-AU" sz="2400" dirty="0">
                <a:solidFill>
                  <a:schemeClr val="accent1"/>
                </a:solidFill>
              </a:rPr>
              <a:t>: The court will assess the extent of the relationship, including whether the child has previously spent time with the grandparents and the nature of that relationship.</a:t>
            </a:r>
          </a:p>
          <a:p>
            <a:pPr lvl="0"/>
            <a:r>
              <a:rPr lang="en-AU" sz="2400" b="1" dirty="0">
                <a:solidFill>
                  <a:schemeClr val="accent1"/>
                </a:solidFill>
              </a:rPr>
              <a:t>The parents' views</a:t>
            </a:r>
            <a:r>
              <a:rPr lang="en-AU" sz="2400" dirty="0">
                <a:solidFill>
                  <a:schemeClr val="accent1"/>
                </a:solidFill>
              </a:rPr>
              <a:t>: While the views of the parents are not determinative, the court will consider them. If a parent opposes grandparent contact, the grandparents will need to demonstrate why maintaining contact is in the best interests of the child.</a:t>
            </a:r>
          </a:p>
          <a:p>
            <a:pPr lvl="0"/>
            <a:r>
              <a:rPr lang="en-AU" sz="2400" b="1" dirty="0">
                <a:solidFill>
                  <a:schemeClr val="accent1"/>
                </a:solidFill>
              </a:rPr>
              <a:t>The risk of harm</a:t>
            </a:r>
            <a:r>
              <a:rPr lang="en-AU" sz="2400" dirty="0">
                <a:solidFill>
                  <a:schemeClr val="accent1"/>
                </a:solidFill>
              </a:rPr>
              <a:t>: The court will also consider the safety and wellbeing of the child. If there is evidence that contact with the grandparents could cause harm to the child, the court may deny the application, or consider whether adjustments, such as supervised time, can facilitate a safe relationship.</a:t>
            </a:r>
          </a:p>
          <a:p>
            <a:pPr marL="0" indent="0">
              <a:lnSpc>
                <a:spcPct val="120000"/>
              </a:lnSpc>
              <a:spcBef>
                <a:spcPts val="0"/>
              </a:spcBef>
              <a:spcAft>
                <a:spcPts val="1200"/>
              </a:spcAft>
              <a:buNone/>
            </a:pPr>
            <a:endParaRPr lang="en-US" sz="1800" dirty="0">
              <a:solidFill>
                <a:schemeClr val="accent1"/>
              </a:solidFill>
              <a:latin typeface="Daytona" panose="020B0604030500040204" pitchFamily="34" charset="0"/>
            </a:endParaRPr>
          </a:p>
          <a:p>
            <a:pPr lvl="1">
              <a:lnSpc>
                <a:spcPct val="120000"/>
              </a:lnSpc>
              <a:spcBef>
                <a:spcPts val="0"/>
              </a:spcBef>
              <a:spcAft>
                <a:spcPts val="1200"/>
              </a:spcAft>
            </a:pPr>
            <a:endParaRPr lang="en-US" sz="1400" dirty="0">
              <a:solidFill>
                <a:schemeClr val="accent1"/>
              </a:solidFill>
              <a:latin typeface="Daytona" panose="020B0604030500040204" pitchFamily="34" charset="0"/>
            </a:endParaRPr>
          </a:p>
        </p:txBody>
      </p:sp>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AU" b="1" dirty="0">
                <a:solidFill>
                  <a:schemeClr val="accent1"/>
                </a:solidFill>
              </a:rPr>
              <a:t>Criteria for Grandparents Seeking Parenting Orders – Continued</a:t>
            </a:r>
            <a:endParaRPr lang="en-AU"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16290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838200" y="1801804"/>
            <a:ext cx="10918371" cy="4763588"/>
          </a:xfrm>
        </p:spPr>
        <p:txBody>
          <a:bodyPr>
            <a:noAutofit/>
          </a:bodyPr>
          <a:lstStyle/>
          <a:p>
            <a:r>
              <a:rPr lang="en-AU" sz="2000" dirty="0">
                <a:solidFill>
                  <a:schemeClr val="accent1"/>
                </a:solidFill>
              </a:rPr>
              <a:t>Under </a:t>
            </a:r>
            <a:r>
              <a:rPr lang="en-AU" sz="2000" b="1" dirty="0">
                <a:solidFill>
                  <a:schemeClr val="accent1"/>
                </a:solidFill>
              </a:rPr>
              <a:t>section 60CC of the Family Law Act</a:t>
            </a:r>
            <a:r>
              <a:rPr lang="en-AU" sz="2000" dirty="0">
                <a:solidFill>
                  <a:schemeClr val="accent1"/>
                </a:solidFill>
              </a:rPr>
              <a:t>, specific factors must be considered when determining what is in the best interests of the child. These include:</a:t>
            </a:r>
          </a:p>
          <a:p>
            <a:pPr lvl="0"/>
            <a:r>
              <a:rPr lang="en-AU" sz="2000" b="1" dirty="0">
                <a:solidFill>
                  <a:schemeClr val="accent1"/>
                </a:solidFill>
              </a:rPr>
              <a:t>The benefit to the child of having a meaningful relationship with both parents and significant others</a:t>
            </a:r>
            <a:r>
              <a:rPr lang="en-AU" sz="2000" dirty="0">
                <a:solidFill>
                  <a:schemeClr val="accent1"/>
                </a:solidFill>
              </a:rPr>
              <a:t>, including grandparents.</a:t>
            </a:r>
          </a:p>
          <a:p>
            <a:pPr lvl="0"/>
            <a:r>
              <a:rPr lang="en-AU" sz="2000" b="1" dirty="0">
                <a:solidFill>
                  <a:schemeClr val="accent1"/>
                </a:solidFill>
              </a:rPr>
              <a:t>The impact on the child of any changes to their circumstances</a:t>
            </a:r>
            <a:r>
              <a:rPr lang="en-AU" sz="2000" dirty="0">
                <a:solidFill>
                  <a:schemeClr val="accent1"/>
                </a:solidFill>
              </a:rPr>
              <a:t> (e.g., losing contact with their grandparents).</a:t>
            </a:r>
          </a:p>
          <a:p>
            <a:pPr lvl="0"/>
            <a:r>
              <a:rPr lang="en-AU" sz="2000" b="1" dirty="0">
                <a:solidFill>
                  <a:schemeClr val="accent1"/>
                </a:solidFill>
              </a:rPr>
              <a:t>The child’s emotional, psychological, and developmental needs</a:t>
            </a:r>
            <a:r>
              <a:rPr lang="en-AU" sz="2000" dirty="0">
                <a:solidFill>
                  <a:schemeClr val="accent1"/>
                </a:solidFill>
              </a:rPr>
              <a:t>.</a:t>
            </a:r>
          </a:p>
          <a:p>
            <a:r>
              <a:rPr lang="en-AU" sz="2000" b="1" dirty="0">
                <a:solidFill>
                  <a:schemeClr val="accent1"/>
                </a:solidFill>
              </a:rPr>
              <a:t>The capacity of each parent and grandparent to meet the child’s needs</a:t>
            </a:r>
            <a:r>
              <a:rPr lang="en-AU" sz="2000" dirty="0">
                <a:solidFill>
                  <a:schemeClr val="accent1"/>
                </a:solidFill>
              </a:rPr>
              <a:t>, both physically and emotionally.</a:t>
            </a:r>
          </a:p>
          <a:p>
            <a:r>
              <a:rPr lang="en-AU" sz="2000" dirty="0">
                <a:solidFill>
                  <a:schemeClr val="accent1"/>
                </a:solidFill>
              </a:rPr>
              <a:t>By applying these provisions, the court seeks to ensure that any decision made will be focused on supporting the child’s wellbeing and preserving important familial connections, including those with grandparents.</a:t>
            </a:r>
          </a:p>
          <a:p>
            <a:pPr marL="457200" lvl="1" indent="0">
              <a:buNone/>
            </a:pPr>
            <a:endParaRPr lang="en-US" sz="1800" dirty="0">
              <a:solidFill>
                <a:schemeClr val="accent1">
                  <a:lumMod val="50000"/>
                </a:schemeClr>
              </a:solidFill>
            </a:endParaRPr>
          </a:p>
          <a:p>
            <a:pPr marL="0" indent="0">
              <a:lnSpc>
                <a:spcPct val="120000"/>
              </a:lnSpc>
              <a:spcBef>
                <a:spcPts val="0"/>
              </a:spcBef>
              <a:spcAft>
                <a:spcPts val="1200"/>
              </a:spcAft>
              <a:buNone/>
            </a:pPr>
            <a:endParaRPr lang="en-US" sz="1400" dirty="0">
              <a:solidFill>
                <a:schemeClr val="accent1"/>
              </a:solidFill>
              <a:latin typeface="Daytona" panose="020B0604030500040204" pitchFamily="34" charset="0"/>
            </a:endParaRPr>
          </a:p>
          <a:p>
            <a:pPr lvl="1">
              <a:lnSpc>
                <a:spcPct val="120000"/>
              </a:lnSpc>
              <a:spcBef>
                <a:spcPts val="0"/>
              </a:spcBef>
              <a:spcAft>
                <a:spcPts val="1200"/>
              </a:spcAft>
            </a:pPr>
            <a:endParaRPr lang="en-US" sz="1100" dirty="0">
              <a:solidFill>
                <a:schemeClr val="accent1"/>
              </a:solidFill>
              <a:latin typeface="Daytona" panose="020B0604030500040204" pitchFamily="34" charset="0"/>
            </a:endParaRPr>
          </a:p>
        </p:txBody>
      </p:sp>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AU" b="1" dirty="0">
                <a:solidFill>
                  <a:schemeClr val="accent1"/>
                </a:solidFill>
              </a:rPr>
              <a:t>Criteria for Grandparents Seeking Parenting Orders – Continued</a:t>
            </a:r>
            <a:endParaRPr lang="en-AU"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2902182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AU" dirty="0">
                <a:solidFill>
                  <a:schemeClr val="accent1"/>
                </a:solidFill>
                <a:latin typeface="Daytona" panose="020B0604030500040204" pitchFamily="34" charset="0"/>
              </a:rPr>
              <a:t>Do I have to go to court?</a:t>
            </a:r>
          </a:p>
        </p:txBody>
      </p:sp>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848087" y="1"/>
            <a:ext cx="2343911" cy="260604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1125279" y="1690688"/>
            <a:ext cx="9107184" cy="4582096"/>
          </a:xfrm>
        </p:spPr>
        <p:txBody>
          <a:bodyPr>
            <a:normAutofit fontScale="62500" lnSpcReduction="20000"/>
          </a:bodyPr>
          <a:lstStyle/>
          <a:p>
            <a:pPr>
              <a:lnSpc>
                <a:spcPct val="120000"/>
              </a:lnSpc>
              <a:spcBef>
                <a:spcPts val="0"/>
              </a:spcBef>
              <a:spcAft>
                <a:spcPts val="1200"/>
              </a:spcAft>
            </a:pPr>
            <a:r>
              <a:rPr lang="en-AU" sz="2600" dirty="0">
                <a:solidFill>
                  <a:schemeClr val="accent1"/>
                </a:solidFill>
                <a:latin typeface="Daytona" panose="020B0604030500040204" pitchFamily="34" charset="0"/>
              </a:rPr>
              <a:t>Litigation of any kind should always be considered as a last resort, where all other options have been exhausted. It can be time consuming, emotionally challenging, and expensive.</a:t>
            </a:r>
          </a:p>
          <a:p>
            <a:pPr>
              <a:lnSpc>
                <a:spcPct val="120000"/>
              </a:lnSpc>
              <a:spcBef>
                <a:spcPts val="0"/>
              </a:spcBef>
              <a:spcAft>
                <a:spcPts val="1200"/>
              </a:spcAft>
            </a:pPr>
            <a:r>
              <a:rPr lang="en-AU" sz="2600" dirty="0">
                <a:solidFill>
                  <a:schemeClr val="accent1"/>
                </a:solidFill>
                <a:latin typeface="Daytona" panose="020B0604030500040204" pitchFamily="34" charset="0"/>
              </a:rPr>
              <a:t>There are multiple potential paths to agreement which do not involve an application to the court. These can include:</a:t>
            </a:r>
          </a:p>
          <a:p>
            <a:pPr lvl="1">
              <a:lnSpc>
                <a:spcPct val="120000"/>
              </a:lnSpc>
              <a:spcBef>
                <a:spcPts val="0"/>
              </a:spcBef>
              <a:spcAft>
                <a:spcPts val="1200"/>
              </a:spcAft>
            </a:pPr>
            <a:r>
              <a:rPr lang="en-AU" sz="2600" dirty="0">
                <a:solidFill>
                  <a:schemeClr val="accent1"/>
                </a:solidFill>
                <a:latin typeface="Daytona" panose="020B0604030500040204" pitchFamily="34" charset="0"/>
              </a:rPr>
              <a:t>Family counselling;</a:t>
            </a:r>
          </a:p>
          <a:p>
            <a:pPr lvl="1">
              <a:lnSpc>
                <a:spcPct val="120000"/>
              </a:lnSpc>
              <a:spcBef>
                <a:spcPts val="0"/>
              </a:spcBef>
              <a:spcAft>
                <a:spcPts val="1200"/>
              </a:spcAft>
            </a:pPr>
            <a:r>
              <a:rPr lang="en-AU" sz="2600" dirty="0">
                <a:solidFill>
                  <a:schemeClr val="accent1"/>
                </a:solidFill>
                <a:latin typeface="Daytona" panose="020B0604030500040204" pitchFamily="34" charset="0"/>
              </a:rPr>
              <a:t>Family Dispute Resolution (mediation).</a:t>
            </a:r>
          </a:p>
          <a:p>
            <a:r>
              <a:rPr lang="en-AU" sz="2600" dirty="0">
                <a:solidFill>
                  <a:schemeClr val="accent1"/>
                </a:solidFill>
              </a:rPr>
              <a:t>Under </a:t>
            </a:r>
            <a:r>
              <a:rPr lang="en-AU" sz="2600" b="1" dirty="0">
                <a:solidFill>
                  <a:schemeClr val="accent1"/>
                </a:solidFill>
              </a:rPr>
              <a:t>section 60I</a:t>
            </a:r>
            <a:r>
              <a:rPr lang="en-AU" sz="2600" dirty="0">
                <a:solidFill>
                  <a:schemeClr val="accent1"/>
                </a:solidFill>
              </a:rPr>
              <a:t> of the Family Law Act, it is a requirement that parties (including grandparents) attempt Family Dispute Resolution before applying to the court, unless there are circumstances such as allegations of family violence, child abuse, or other situations that make FDR inappropriate.</a:t>
            </a:r>
          </a:p>
          <a:p>
            <a:pPr marL="0" indent="0">
              <a:buNone/>
            </a:pPr>
            <a:endParaRPr lang="en-AU" sz="2600" dirty="0">
              <a:solidFill>
                <a:schemeClr val="accent1"/>
              </a:solidFill>
            </a:endParaRPr>
          </a:p>
          <a:p>
            <a:pPr>
              <a:lnSpc>
                <a:spcPct val="120000"/>
              </a:lnSpc>
              <a:spcBef>
                <a:spcPts val="0"/>
              </a:spcBef>
              <a:spcAft>
                <a:spcPts val="1200"/>
              </a:spcAft>
            </a:pPr>
            <a:r>
              <a:rPr lang="en-AU" sz="2600" dirty="0">
                <a:solidFill>
                  <a:schemeClr val="accent1"/>
                </a:solidFill>
                <a:latin typeface="Daytona" panose="020B0604030500040204" pitchFamily="34" charset="0"/>
              </a:rPr>
              <a:t>The primary reasons for this requirement are that the Family Court system is under constant, heavy demand, and Family Dispute Resolution has a track record of successfully resolving around 70% of disputes in relation to time with children, keeping the parties out of court.</a:t>
            </a:r>
          </a:p>
          <a:p>
            <a:pPr>
              <a:lnSpc>
                <a:spcPct val="120000"/>
              </a:lnSpc>
              <a:spcBef>
                <a:spcPts val="0"/>
              </a:spcBef>
              <a:spcAft>
                <a:spcPts val="1200"/>
              </a:spcAft>
            </a:pPr>
            <a:endParaRPr lang="en-AU" sz="1400"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95527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AU" dirty="0">
                <a:solidFill>
                  <a:schemeClr val="accent1"/>
                </a:solidFill>
                <a:latin typeface="Daytona" panose="020B0604030500040204" pitchFamily="34" charset="0"/>
              </a:rPr>
              <a:t>Family Dispute Resolution</a:t>
            </a:r>
          </a:p>
        </p:txBody>
      </p:sp>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948953" y="1644918"/>
            <a:ext cx="10294090" cy="4920474"/>
          </a:xfrm>
        </p:spPr>
        <p:txBody>
          <a:bodyPr>
            <a:normAutofit fontScale="77500" lnSpcReduction="20000"/>
          </a:bodyPr>
          <a:lstStyle/>
          <a:p>
            <a:pPr>
              <a:lnSpc>
                <a:spcPct val="120000"/>
              </a:lnSpc>
              <a:spcBef>
                <a:spcPts val="0"/>
              </a:spcBef>
              <a:spcAft>
                <a:spcPts val="1200"/>
              </a:spcAft>
            </a:pPr>
            <a:r>
              <a:rPr lang="en-AU" dirty="0">
                <a:solidFill>
                  <a:schemeClr val="accent1"/>
                </a:solidFill>
              </a:rPr>
              <a:t>FDR is a form of mediation aimed at resolving disputes in a less adversarial and more cost-effective manner. Mediation can help grandparents and parents come to an agreement without the need for formal court proceedings.</a:t>
            </a:r>
          </a:p>
          <a:p>
            <a:pPr>
              <a:lnSpc>
                <a:spcPct val="120000"/>
              </a:lnSpc>
              <a:spcBef>
                <a:spcPts val="0"/>
              </a:spcBef>
              <a:spcAft>
                <a:spcPts val="1200"/>
              </a:spcAft>
            </a:pPr>
            <a:r>
              <a:rPr lang="en-AU" dirty="0">
                <a:solidFill>
                  <a:schemeClr val="accent1"/>
                </a:solidFill>
              </a:rPr>
              <a:t>FDR for children is designed as a child-focused exercise where the parties are encouraged to put their own differences aside, and try to view the matter through the lens of the child’s needs, rather than their own disputes.</a:t>
            </a:r>
          </a:p>
          <a:p>
            <a:pPr>
              <a:lnSpc>
                <a:spcPct val="120000"/>
              </a:lnSpc>
              <a:spcBef>
                <a:spcPts val="0"/>
              </a:spcBef>
              <a:spcAft>
                <a:spcPts val="1200"/>
              </a:spcAft>
            </a:pPr>
            <a:r>
              <a:rPr lang="en-AU" dirty="0">
                <a:solidFill>
                  <a:schemeClr val="accent1"/>
                </a:solidFill>
              </a:rPr>
              <a:t>FDR allows grandparents and parents to discuss concerns and come to a mutually acceptable arrangement regarding the child’s time with their grandparents. If an agreement is reached, the parties will usually put that agreement in writing. If parties wish to formalise their agreement, they should seek advice in relation to making an application for consent orders. </a:t>
            </a:r>
          </a:p>
          <a:p>
            <a:pPr>
              <a:lnSpc>
                <a:spcPct val="120000"/>
              </a:lnSpc>
              <a:spcBef>
                <a:spcPts val="0"/>
              </a:spcBef>
              <a:spcAft>
                <a:spcPts val="1200"/>
              </a:spcAft>
            </a:pPr>
            <a:r>
              <a:rPr lang="en-AU" dirty="0">
                <a:solidFill>
                  <a:schemeClr val="accent1"/>
                </a:solidFill>
              </a:rPr>
              <a:t>If FDR is unsuccessful, grandparents can seek </a:t>
            </a:r>
            <a:r>
              <a:rPr lang="en-AU" b="1" dirty="0">
                <a:solidFill>
                  <a:schemeClr val="accent1"/>
                </a:solidFill>
              </a:rPr>
              <a:t>parenting orders</a:t>
            </a:r>
            <a:r>
              <a:rPr lang="en-AU" dirty="0">
                <a:solidFill>
                  <a:schemeClr val="accent1"/>
                </a:solidFill>
              </a:rPr>
              <a:t> through the Court.</a:t>
            </a:r>
          </a:p>
          <a:p>
            <a:pPr>
              <a:lnSpc>
                <a:spcPct val="120000"/>
              </a:lnSpc>
              <a:spcBef>
                <a:spcPts val="0"/>
              </a:spcBef>
              <a:spcAft>
                <a:spcPts val="1200"/>
              </a:spcAft>
            </a:pPr>
            <a:endParaRPr lang="en-AU" dirty="0">
              <a:solidFill>
                <a:schemeClr val="accent1"/>
              </a:solidFill>
            </a:endParaRPr>
          </a:p>
          <a:p>
            <a:pPr>
              <a:lnSpc>
                <a:spcPct val="120000"/>
              </a:lnSpc>
              <a:spcBef>
                <a:spcPts val="0"/>
              </a:spcBef>
              <a:spcAft>
                <a:spcPts val="1200"/>
              </a:spcAft>
            </a:pPr>
            <a:endParaRPr lang="en-US" sz="1600"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3473227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AU" dirty="0">
                <a:solidFill>
                  <a:schemeClr val="accent1"/>
                </a:solidFill>
                <a:latin typeface="Daytona" panose="020B0604030500040204" pitchFamily="34" charset="0"/>
              </a:rPr>
              <a:t>Family Dispute Resolution</a:t>
            </a:r>
          </a:p>
        </p:txBody>
      </p:sp>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724217" y="1446640"/>
            <a:ext cx="11064484" cy="5621671"/>
          </a:xfrm>
        </p:spPr>
        <p:txBody>
          <a:bodyPr>
            <a:normAutofit/>
          </a:bodyPr>
          <a:lstStyle/>
          <a:p>
            <a:pPr>
              <a:lnSpc>
                <a:spcPct val="120000"/>
              </a:lnSpc>
              <a:spcBef>
                <a:spcPts val="0"/>
              </a:spcBef>
              <a:spcAft>
                <a:spcPts val="1200"/>
              </a:spcAft>
            </a:pPr>
            <a:r>
              <a:rPr lang="en-US" sz="1400" dirty="0">
                <a:solidFill>
                  <a:schemeClr val="accent1"/>
                </a:solidFill>
                <a:latin typeface="Daytona" panose="020B0604030500040204" pitchFamily="34" charset="0"/>
              </a:rPr>
              <a:t>It is important to note that whilst a grandparent who is seeking parenting orders may be required to at least attempt FDR, the child’s parents cannot be compelled to attend, and may refuse. In such case, the FDR practitioner may issue the grandparent with a certificate. The usual process, following the issue of a certificate, is to provide the other parties with 14 days’ notice before any application is made to the Court.</a:t>
            </a:r>
          </a:p>
          <a:p>
            <a:pPr>
              <a:lnSpc>
                <a:spcPct val="120000"/>
              </a:lnSpc>
              <a:spcBef>
                <a:spcPts val="0"/>
              </a:spcBef>
              <a:spcAft>
                <a:spcPts val="1200"/>
              </a:spcAft>
            </a:pPr>
            <a:r>
              <a:rPr lang="en-US" sz="1400" dirty="0">
                <a:solidFill>
                  <a:schemeClr val="accent1"/>
                </a:solidFill>
                <a:latin typeface="Daytona" panose="020B0604030500040204" pitchFamily="34" charset="0"/>
              </a:rPr>
              <a:t>The mediator cannot compel parties to reach agreement, nor advise the parties on their legal rights or what is best for their child. Their role is to ensure that the mediation is conducted in a respectful, productive manner, to keep the parties focused on the child’s needs rather than their own, and to encourage people to consider viable options and how these might work in practice such that an Agreement may be drawn up at the end of the mediation.</a:t>
            </a:r>
          </a:p>
          <a:p>
            <a:pPr>
              <a:lnSpc>
                <a:spcPct val="120000"/>
              </a:lnSpc>
              <a:spcBef>
                <a:spcPts val="0"/>
              </a:spcBef>
              <a:spcAft>
                <a:spcPts val="1200"/>
              </a:spcAft>
            </a:pPr>
            <a:r>
              <a:rPr lang="en-US" sz="1400" dirty="0">
                <a:solidFill>
                  <a:schemeClr val="accent1"/>
                </a:solidFill>
                <a:latin typeface="Daytona" panose="020B0604030500040204" pitchFamily="34" charset="0"/>
              </a:rPr>
              <a:t>There are multiple FDR providers in our region, including Wide Bay Dispute Resolution, and the Family Relationships Centre.</a:t>
            </a:r>
          </a:p>
          <a:p>
            <a:pPr>
              <a:lnSpc>
                <a:spcPct val="120000"/>
              </a:lnSpc>
              <a:spcBef>
                <a:spcPts val="0"/>
              </a:spcBef>
              <a:spcAft>
                <a:spcPts val="1200"/>
              </a:spcAft>
            </a:pPr>
            <a:r>
              <a:rPr lang="en-US" sz="1400" dirty="0">
                <a:solidFill>
                  <a:schemeClr val="accent1"/>
                </a:solidFill>
                <a:latin typeface="Daytona" panose="020B0604030500040204" pitchFamily="34" charset="0"/>
              </a:rPr>
              <a:t>When you approach an FDR provider, they will explain to you their intake process, and ascertain what your desired outcomes are, and your perception of any issues preventing contact. They may then make contact with the other parties, invite them to participate, and carry out a similar intake with them. Mediation will then proceed at an agreed date and time.</a:t>
            </a:r>
          </a:p>
          <a:p>
            <a:pPr>
              <a:lnSpc>
                <a:spcPct val="120000"/>
              </a:lnSpc>
              <a:spcBef>
                <a:spcPts val="0"/>
              </a:spcBef>
              <a:spcAft>
                <a:spcPts val="1200"/>
              </a:spcAft>
            </a:pPr>
            <a:r>
              <a:rPr lang="en-US" sz="1400" dirty="0">
                <a:solidFill>
                  <a:schemeClr val="accent1"/>
                </a:solidFill>
                <a:latin typeface="Daytona" panose="020B0604030500040204" pitchFamily="34" charset="0"/>
              </a:rPr>
              <a:t>If agreement has not been reached, the mediation will be deemed unsuccessful, and the parties may be issued a certificate which allows them to proceed to court.</a:t>
            </a:r>
          </a:p>
          <a:p>
            <a:pPr>
              <a:lnSpc>
                <a:spcPct val="120000"/>
              </a:lnSpc>
              <a:spcBef>
                <a:spcPts val="0"/>
              </a:spcBef>
              <a:spcAft>
                <a:spcPts val="1200"/>
              </a:spcAft>
            </a:pPr>
            <a:endParaRPr lang="en-US" sz="1600" dirty="0">
              <a:solidFill>
                <a:schemeClr val="accent1"/>
              </a:solidFill>
              <a:latin typeface="Daytona" panose="020B0604030500040204" pitchFamily="34" charset="0"/>
            </a:endParaRPr>
          </a:p>
          <a:p>
            <a:pPr marL="0" indent="0">
              <a:lnSpc>
                <a:spcPct val="120000"/>
              </a:lnSpc>
              <a:spcBef>
                <a:spcPts val="0"/>
              </a:spcBef>
              <a:spcAft>
                <a:spcPts val="1200"/>
              </a:spcAft>
              <a:buNone/>
            </a:pPr>
            <a:endParaRPr lang="en-US" sz="1600"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2288836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838200" y="1690688"/>
            <a:ext cx="10804453" cy="4721386"/>
          </a:xfrm>
        </p:spPr>
        <p:txBody>
          <a:bodyPr>
            <a:normAutofit fontScale="92500" lnSpcReduction="20000"/>
          </a:bodyPr>
          <a:lstStyle/>
          <a:p>
            <a:r>
              <a:rPr lang="en-AU" dirty="0">
                <a:solidFill>
                  <a:schemeClr val="accent1"/>
                </a:solidFill>
              </a:rPr>
              <a:t>While the Family Law Act provides a framework for grandparents to seek meaningful relationships with their grandchildren, there are several challenges they face:</a:t>
            </a:r>
          </a:p>
          <a:p>
            <a:pPr lvl="0"/>
            <a:r>
              <a:rPr lang="en-AU" b="1" dirty="0">
                <a:solidFill>
                  <a:schemeClr val="accent1"/>
                </a:solidFill>
              </a:rPr>
              <a:t>Emotional Strain</a:t>
            </a:r>
            <a:r>
              <a:rPr lang="en-AU" dirty="0">
                <a:solidFill>
                  <a:schemeClr val="accent1"/>
                </a:solidFill>
              </a:rPr>
              <a:t>: Grandparents may find themselves caught in the middle of disputes between their child (the parent) and the child’s other parent. This can be emotionally difficult, especially if they are separated from the child due to unresolved parental conflict.</a:t>
            </a:r>
          </a:p>
          <a:p>
            <a:pPr lvl="0"/>
            <a:r>
              <a:rPr lang="en-AU" b="1" dirty="0">
                <a:solidFill>
                  <a:schemeClr val="accent1"/>
                </a:solidFill>
              </a:rPr>
              <a:t>Legal Costs</a:t>
            </a:r>
            <a:r>
              <a:rPr lang="en-AU" dirty="0">
                <a:solidFill>
                  <a:schemeClr val="accent1"/>
                </a:solidFill>
              </a:rPr>
              <a:t>: Legal proceedings can be expensive. While legal aid is available in some circumstances, grandparents often face financial barriers when trying to pursue parenting orders, especially if there is a contested dispute.</a:t>
            </a:r>
          </a:p>
          <a:p>
            <a:pPr lvl="0"/>
            <a:r>
              <a:rPr lang="en-AU" b="1" dirty="0">
                <a:solidFill>
                  <a:schemeClr val="accent1"/>
                </a:solidFill>
              </a:rPr>
              <a:t>Proving Best Interests</a:t>
            </a:r>
            <a:r>
              <a:rPr lang="en-AU" dirty="0">
                <a:solidFill>
                  <a:schemeClr val="accent1"/>
                </a:solidFill>
              </a:rPr>
              <a:t>: Grandparents may need to convince the court that their involvement is in the child’s best interests, especially if one or both parents oppose contact. They must present evidence of their positive relationship with the child and the benefits of maintaining that relationship.</a:t>
            </a:r>
          </a:p>
          <a:p>
            <a:pPr marL="0" indent="0">
              <a:lnSpc>
                <a:spcPct val="120000"/>
              </a:lnSpc>
              <a:spcBef>
                <a:spcPts val="0"/>
              </a:spcBef>
              <a:spcAft>
                <a:spcPts val="1200"/>
              </a:spcAft>
              <a:buNone/>
            </a:pPr>
            <a:endParaRPr lang="en-US" sz="1600" dirty="0">
              <a:solidFill>
                <a:schemeClr val="accent1"/>
              </a:solidFill>
              <a:latin typeface="Daytona" panose="020B0604030500040204" pitchFamily="34" charset="0"/>
            </a:endParaRPr>
          </a:p>
        </p:txBody>
      </p:sp>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AU" b="1" dirty="0">
                <a:solidFill>
                  <a:schemeClr val="accent1"/>
                </a:solidFill>
              </a:rPr>
              <a:t>Challenges Faced by Grandparents in Family Law Disputes</a:t>
            </a:r>
            <a:endParaRPr lang="en-AU"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398925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838200" y="1921735"/>
            <a:ext cx="9107184" cy="4068701"/>
          </a:xfrm>
        </p:spPr>
        <p:txBody>
          <a:bodyPr>
            <a:normAutofit/>
          </a:bodyPr>
          <a:lstStyle/>
          <a:p>
            <a:pPr marL="0" indent="0" algn="just">
              <a:buNone/>
            </a:pPr>
            <a:r>
              <a:rPr lang="en-US" dirty="0">
                <a:solidFill>
                  <a:schemeClr val="accent1"/>
                </a:solidFill>
                <a:latin typeface="Daytona" panose="020B0604030500040204" pitchFamily="34" charset="0"/>
              </a:rPr>
              <a:t>We acknowledge the Butchulla people, the Traditional Custodians of the land on which we meet, and recognise their continuing connection to land, water and community. We pay our respect to Elders past and present. </a:t>
            </a:r>
          </a:p>
          <a:p>
            <a:pPr marL="0" indent="0">
              <a:buNone/>
            </a:pPr>
            <a:endParaRPr lang="en-AU" dirty="0"/>
          </a:p>
          <a:p>
            <a:endParaRPr lang="en-AU" dirty="0">
              <a:solidFill>
                <a:schemeClr val="accent1"/>
              </a:solidFill>
              <a:latin typeface="Daytona" panose="020B0604030500040204" pitchFamily="34" charset="0"/>
            </a:endParaRPr>
          </a:p>
        </p:txBody>
      </p:sp>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945383" y="0"/>
            <a:ext cx="2246615" cy="2565647"/>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US" dirty="0">
                <a:solidFill>
                  <a:schemeClr val="accent1"/>
                </a:solidFill>
                <a:latin typeface="Daytona" panose="020B0604030500040204" pitchFamily="34" charset="0"/>
              </a:rPr>
              <a:t>Acknowledgment to Country</a:t>
            </a:r>
            <a:endParaRPr lang="en-AU"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117395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627321" y="1424764"/>
            <a:ext cx="10726479" cy="5068112"/>
          </a:xfrm>
        </p:spPr>
        <p:txBody>
          <a:bodyPr>
            <a:normAutofit/>
          </a:bodyPr>
          <a:lstStyle/>
          <a:p>
            <a:r>
              <a:rPr lang="en-AU" dirty="0">
                <a:solidFill>
                  <a:schemeClr val="accent1"/>
                </a:solidFill>
              </a:rPr>
              <a:t>The Court may request that a </a:t>
            </a:r>
            <a:r>
              <a:rPr lang="en-AU" b="1" dirty="0">
                <a:solidFill>
                  <a:schemeClr val="accent1"/>
                </a:solidFill>
              </a:rPr>
              <a:t>family consultant</a:t>
            </a:r>
            <a:r>
              <a:rPr lang="en-AU" dirty="0">
                <a:solidFill>
                  <a:schemeClr val="accent1"/>
                </a:solidFill>
              </a:rPr>
              <a:t> conduct a child and family assessment, and prepare a report for the Court. That report usually makes recommendations.</a:t>
            </a:r>
          </a:p>
          <a:p>
            <a:r>
              <a:rPr lang="en-AU" dirty="0">
                <a:solidFill>
                  <a:schemeClr val="accent1"/>
                </a:solidFill>
              </a:rPr>
              <a:t>In some circumstances, the Court may appoint an independent children’s lawyer to represent the child’s best interests.</a:t>
            </a:r>
          </a:p>
          <a:p>
            <a:r>
              <a:rPr lang="en-AU" dirty="0">
                <a:solidFill>
                  <a:schemeClr val="accent1"/>
                </a:solidFill>
              </a:rPr>
              <a:t>Family consultants may:</a:t>
            </a:r>
          </a:p>
          <a:p>
            <a:pPr lvl="1"/>
            <a:r>
              <a:rPr lang="en-AU" dirty="0">
                <a:solidFill>
                  <a:schemeClr val="accent1"/>
                </a:solidFill>
              </a:rPr>
              <a:t>Evaluate the child’s relationship with the grandparents;</a:t>
            </a:r>
          </a:p>
          <a:p>
            <a:pPr lvl="1"/>
            <a:r>
              <a:rPr lang="en-AU" dirty="0">
                <a:solidFill>
                  <a:schemeClr val="accent1"/>
                </a:solidFill>
              </a:rPr>
              <a:t>Assess the child's emotional and psychological needs; and</a:t>
            </a:r>
          </a:p>
          <a:p>
            <a:pPr lvl="1"/>
            <a:r>
              <a:rPr lang="en-AU" dirty="0">
                <a:solidFill>
                  <a:schemeClr val="accent1"/>
                </a:solidFill>
              </a:rPr>
              <a:t>Make recommendations about whether the child should maintain a relationship with their grandparents and under what conditions.</a:t>
            </a:r>
          </a:p>
          <a:p>
            <a:pPr lvl="1"/>
            <a:r>
              <a:rPr lang="en-AU" dirty="0">
                <a:solidFill>
                  <a:schemeClr val="accent1"/>
                </a:solidFill>
              </a:rPr>
              <a:t>The Court is not bound by the views of a family consultant, but they are influential.</a:t>
            </a:r>
          </a:p>
          <a:p>
            <a:pPr marL="0" indent="0">
              <a:lnSpc>
                <a:spcPct val="120000"/>
              </a:lnSpc>
              <a:spcBef>
                <a:spcPts val="0"/>
              </a:spcBef>
              <a:spcAft>
                <a:spcPts val="1200"/>
              </a:spcAft>
              <a:buNone/>
            </a:pPr>
            <a:endParaRPr lang="en-US" sz="1600" i="1" dirty="0">
              <a:solidFill>
                <a:srgbClr val="FF0000"/>
              </a:solidFill>
              <a:latin typeface="Daytona" panose="020B0604030500040204" pitchFamily="34" charset="0"/>
            </a:endParaRPr>
          </a:p>
          <a:p>
            <a:pPr>
              <a:lnSpc>
                <a:spcPct val="120000"/>
              </a:lnSpc>
              <a:spcBef>
                <a:spcPts val="0"/>
              </a:spcBef>
              <a:spcAft>
                <a:spcPts val="1200"/>
              </a:spcAft>
            </a:pPr>
            <a:endParaRPr lang="en-US" sz="1600" dirty="0">
              <a:solidFill>
                <a:schemeClr val="accent1"/>
              </a:solidFill>
              <a:latin typeface="Daytona" panose="020B0604030500040204" pitchFamily="34" charset="0"/>
            </a:endParaRPr>
          </a:p>
          <a:p>
            <a:pPr marL="0" indent="0">
              <a:lnSpc>
                <a:spcPct val="120000"/>
              </a:lnSpc>
              <a:spcBef>
                <a:spcPts val="0"/>
              </a:spcBef>
              <a:spcAft>
                <a:spcPts val="1200"/>
              </a:spcAft>
              <a:buNone/>
            </a:pPr>
            <a:endParaRPr lang="en-US" sz="1600" dirty="0">
              <a:solidFill>
                <a:schemeClr val="accent1"/>
              </a:solidFill>
              <a:latin typeface="Daytona" panose="020B0604030500040204" pitchFamily="34" charset="0"/>
            </a:endParaRPr>
          </a:p>
        </p:txBody>
      </p:sp>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AU" b="1" dirty="0">
                <a:solidFill>
                  <a:schemeClr val="accent1"/>
                </a:solidFill>
              </a:rPr>
              <a:t>The Role of Family Consultants</a:t>
            </a:r>
            <a:endParaRPr lang="en-AU"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3416888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693771" y="1249647"/>
            <a:ext cx="10804453" cy="4721386"/>
          </a:xfrm>
        </p:spPr>
        <p:txBody>
          <a:bodyPr>
            <a:normAutofit lnSpcReduction="10000"/>
          </a:bodyPr>
          <a:lstStyle/>
          <a:p>
            <a:pPr>
              <a:lnSpc>
                <a:spcPct val="120000"/>
              </a:lnSpc>
              <a:spcBef>
                <a:spcPts val="0"/>
              </a:spcBef>
              <a:spcAft>
                <a:spcPts val="1200"/>
              </a:spcAft>
            </a:pPr>
            <a:endParaRPr lang="en-US" sz="1400" dirty="0">
              <a:solidFill>
                <a:schemeClr val="accent1"/>
              </a:solidFill>
              <a:latin typeface="Daytona" panose="020B0604030500040204" pitchFamily="34" charset="0"/>
            </a:endParaRPr>
          </a:p>
          <a:p>
            <a:r>
              <a:rPr lang="en-AU" dirty="0">
                <a:solidFill>
                  <a:schemeClr val="accent1"/>
                </a:solidFill>
              </a:rPr>
              <a:t>The </a:t>
            </a:r>
            <a:r>
              <a:rPr lang="en-AU" b="1" dirty="0">
                <a:solidFill>
                  <a:schemeClr val="accent1"/>
                </a:solidFill>
              </a:rPr>
              <a:t>Family Law Act 1975</a:t>
            </a:r>
            <a:r>
              <a:rPr lang="en-AU" dirty="0">
                <a:solidFill>
                  <a:schemeClr val="accent1"/>
                </a:solidFill>
              </a:rPr>
              <a:t> provides a pathway for grandparents, if necessary, to make an application for parenting orders, provided it is in the child’s best interests.</a:t>
            </a:r>
          </a:p>
          <a:p>
            <a:r>
              <a:rPr lang="en-AU" dirty="0">
                <a:solidFill>
                  <a:schemeClr val="accent1"/>
                </a:solidFill>
              </a:rPr>
              <a:t>The </a:t>
            </a:r>
            <a:r>
              <a:rPr lang="en-AU" b="1" dirty="0">
                <a:solidFill>
                  <a:schemeClr val="accent1"/>
                </a:solidFill>
              </a:rPr>
              <a:t>best interests of the child</a:t>
            </a:r>
            <a:r>
              <a:rPr lang="en-AU" dirty="0">
                <a:solidFill>
                  <a:schemeClr val="accent1"/>
                </a:solidFill>
              </a:rPr>
              <a:t> are the primary focus of the </a:t>
            </a:r>
            <a:r>
              <a:rPr lang="en-AU" b="1" dirty="0">
                <a:solidFill>
                  <a:schemeClr val="accent1"/>
                </a:solidFill>
              </a:rPr>
              <a:t>Family Law Act</a:t>
            </a:r>
            <a:r>
              <a:rPr lang="en-AU" dirty="0">
                <a:solidFill>
                  <a:schemeClr val="accent1"/>
                </a:solidFill>
              </a:rPr>
              <a:t> and are considered in all family-related disputes. Grandparents are encouraged to engage in family dispute resolution as a first step, and if needed, can pursue legal avenues to formalise contact with their grandchildren.</a:t>
            </a:r>
          </a:p>
          <a:p>
            <a:r>
              <a:rPr lang="en-AU" dirty="0">
                <a:solidFill>
                  <a:schemeClr val="accent1"/>
                </a:solidFill>
              </a:rPr>
              <a:t>It’s important for grandparents to understand the legal framework available to them and to seek expert advice if they wish to maintain or rebuild relationships with their grandchildren. </a:t>
            </a:r>
            <a:endParaRPr lang="en-US" sz="1800" dirty="0">
              <a:solidFill>
                <a:schemeClr val="accent1"/>
              </a:solidFill>
              <a:latin typeface="Daytona" panose="020B0604030500040204" pitchFamily="34" charset="0"/>
            </a:endParaRPr>
          </a:p>
        </p:txBody>
      </p:sp>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AU" dirty="0">
                <a:solidFill>
                  <a:schemeClr val="accent1"/>
                </a:solidFill>
                <a:latin typeface="Daytona" panose="020B0604030500040204" pitchFamily="34" charset="0"/>
              </a:rPr>
              <a:t>Conclusion</a:t>
            </a:r>
          </a:p>
        </p:txBody>
      </p:sp>
    </p:spTree>
    <p:extLst>
      <p:ext uri="{BB962C8B-B14F-4D97-AF65-F5344CB8AC3E}">
        <p14:creationId xmlns:p14="http://schemas.microsoft.com/office/powerpoint/2010/main" val="366128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838198" y="1551399"/>
            <a:ext cx="10804453" cy="4721386"/>
          </a:xfrm>
        </p:spPr>
        <p:txBody>
          <a:bodyPr>
            <a:normAutofit fontScale="70000" lnSpcReduction="20000"/>
          </a:bodyPr>
          <a:lstStyle/>
          <a:p>
            <a:pPr>
              <a:lnSpc>
                <a:spcPct val="120000"/>
              </a:lnSpc>
              <a:spcBef>
                <a:spcPts val="0"/>
              </a:spcBef>
              <a:spcAft>
                <a:spcPts val="1200"/>
              </a:spcAft>
            </a:pPr>
            <a:endParaRPr lang="en-US" sz="1400" dirty="0">
              <a:solidFill>
                <a:schemeClr val="accent1"/>
              </a:solidFill>
              <a:latin typeface="Daytona" panose="020B0604030500040204" pitchFamily="34" charset="0"/>
            </a:endParaRPr>
          </a:p>
          <a:p>
            <a:pPr>
              <a:lnSpc>
                <a:spcPct val="120000"/>
              </a:lnSpc>
              <a:spcBef>
                <a:spcPts val="0"/>
              </a:spcBef>
              <a:spcAft>
                <a:spcPts val="1200"/>
              </a:spcAft>
            </a:pPr>
            <a:r>
              <a:rPr lang="en-US" sz="2600" dirty="0">
                <a:solidFill>
                  <a:schemeClr val="accent1"/>
                </a:solidFill>
                <a:latin typeface="Daytona" panose="020B0604030500040204" pitchFamily="34" charset="0"/>
              </a:rPr>
              <a:t>Wide Bay Burnett Community Legal Service can provide you with some initial advice and support in relation to a dispute concerning contact with grandchildren. Access to this advice is not means tested. We generally will not be in a position to represent you in litigation.</a:t>
            </a:r>
          </a:p>
          <a:p>
            <a:pPr>
              <a:lnSpc>
                <a:spcPct val="120000"/>
              </a:lnSpc>
              <a:spcBef>
                <a:spcPts val="0"/>
              </a:spcBef>
              <a:spcAft>
                <a:spcPts val="1200"/>
              </a:spcAft>
            </a:pPr>
            <a:r>
              <a:rPr lang="en-US" sz="2600" dirty="0">
                <a:solidFill>
                  <a:schemeClr val="accent1"/>
                </a:solidFill>
                <a:latin typeface="Daytona" panose="020B0604030500040204" pitchFamily="34" charset="0"/>
              </a:rPr>
              <a:t>Please refer to the flyer in your hand-out bag for contact details for the WBBCLS.</a:t>
            </a:r>
          </a:p>
          <a:p>
            <a:pPr>
              <a:lnSpc>
                <a:spcPct val="120000"/>
              </a:lnSpc>
              <a:spcBef>
                <a:spcPts val="0"/>
              </a:spcBef>
              <a:spcAft>
                <a:spcPts val="1200"/>
              </a:spcAft>
            </a:pPr>
            <a:r>
              <a:rPr lang="en-US" sz="2600" dirty="0">
                <a:solidFill>
                  <a:schemeClr val="accent1"/>
                </a:solidFill>
                <a:latin typeface="Daytona" panose="020B0604030500040204" pitchFamily="34" charset="0"/>
              </a:rPr>
              <a:t>Our intake officers will be happy to discuss an appointment for you, will take details of the parties involved and ascertain whether we are able to provide you with that advice. If there is reason why we cannot do so, we operate a referral service to the Suncoast Community Legal Service, so that you are still able to obtain advice and assistance.</a:t>
            </a:r>
          </a:p>
          <a:p>
            <a:pPr>
              <a:lnSpc>
                <a:spcPct val="120000"/>
              </a:lnSpc>
              <a:spcBef>
                <a:spcPts val="0"/>
              </a:spcBef>
              <a:spcAft>
                <a:spcPts val="1200"/>
              </a:spcAft>
            </a:pPr>
            <a:r>
              <a:rPr lang="en-US" sz="2600" dirty="0">
                <a:solidFill>
                  <a:schemeClr val="accent1"/>
                </a:solidFill>
                <a:latin typeface="Daytona" panose="020B0604030500040204" pitchFamily="34" charset="0"/>
              </a:rPr>
              <a:t>Legal Aid Queensland may also be able to provide you with assistance.</a:t>
            </a:r>
          </a:p>
          <a:p>
            <a:pPr>
              <a:lnSpc>
                <a:spcPct val="120000"/>
              </a:lnSpc>
              <a:spcBef>
                <a:spcPts val="0"/>
              </a:spcBef>
              <a:spcAft>
                <a:spcPts val="1200"/>
              </a:spcAft>
            </a:pPr>
            <a:r>
              <a:rPr lang="en-US" sz="2600" dirty="0">
                <a:solidFill>
                  <a:schemeClr val="accent1"/>
                </a:solidFill>
                <a:latin typeface="Daytona" panose="020B0604030500040204" pitchFamily="34" charset="0"/>
              </a:rPr>
              <a:t>Private family lawyers may also be in a position to assist, if you are ineligible for legal aid.</a:t>
            </a:r>
          </a:p>
          <a:p>
            <a:pPr marL="0" indent="0">
              <a:lnSpc>
                <a:spcPct val="120000"/>
              </a:lnSpc>
              <a:spcBef>
                <a:spcPts val="0"/>
              </a:spcBef>
              <a:spcAft>
                <a:spcPts val="1200"/>
              </a:spcAft>
              <a:buNone/>
            </a:pPr>
            <a:endParaRPr lang="en-US" sz="1800" dirty="0">
              <a:solidFill>
                <a:schemeClr val="accent1"/>
              </a:solidFill>
              <a:latin typeface="Daytona" panose="020B0604030500040204" pitchFamily="34" charset="0"/>
            </a:endParaRPr>
          </a:p>
        </p:txBody>
      </p:sp>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AU" dirty="0">
                <a:solidFill>
                  <a:schemeClr val="accent1"/>
                </a:solidFill>
                <a:latin typeface="Daytona" panose="020B0604030500040204" pitchFamily="34" charset="0"/>
              </a:rPr>
              <a:t>Conclusion</a:t>
            </a:r>
          </a:p>
        </p:txBody>
      </p:sp>
    </p:spTree>
    <p:extLst>
      <p:ext uri="{BB962C8B-B14F-4D97-AF65-F5344CB8AC3E}">
        <p14:creationId xmlns:p14="http://schemas.microsoft.com/office/powerpoint/2010/main" val="219389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US" dirty="0">
                <a:solidFill>
                  <a:schemeClr val="accent1"/>
                </a:solidFill>
                <a:latin typeface="Daytona" panose="020B0604030500040204" pitchFamily="34" charset="0"/>
              </a:rPr>
              <a:t>Disclaimer</a:t>
            </a:r>
            <a:endParaRPr lang="en-AU" dirty="0">
              <a:solidFill>
                <a:schemeClr val="accent1"/>
              </a:solidFill>
              <a:latin typeface="Daytona" panose="020B0604030500040204" pitchFamily="34" charset="0"/>
            </a:endParaRPr>
          </a:p>
        </p:txBody>
      </p:sp>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838200" y="1921735"/>
            <a:ext cx="9424738" cy="4068701"/>
          </a:xfrm>
        </p:spPr>
        <p:txBody>
          <a:bodyPr>
            <a:normAutofit/>
          </a:bodyPr>
          <a:lstStyle/>
          <a:p>
            <a:pPr marL="0" indent="0">
              <a:buNone/>
            </a:pPr>
            <a:r>
              <a:rPr lang="en-US" dirty="0">
                <a:solidFill>
                  <a:schemeClr val="accent1"/>
                </a:solidFill>
                <a:latin typeface="Daytona" panose="020B0604030500040204" pitchFamily="34" charset="0"/>
              </a:rPr>
              <a:t>The material contained throughout this presentation is provided for general information and educative purposes. The content does not constitute legal advice or recommendations and should not be relied upon as such. Appropriate legal advice regarding your personal and specific circumstances ought to be obtained. </a:t>
            </a:r>
            <a:endParaRPr lang="en-AU" dirty="0">
              <a:solidFill>
                <a:schemeClr val="accent1"/>
              </a:solidFill>
              <a:latin typeface="Daytona" panose="020B0604030500040204" pitchFamily="34" charset="0"/>
            </a:endParaRPr>
          </a:p>
          <a:p>
            <a:pPr marL="0" indent="0">
              <a:buNone/>
            </a:pPr>
            <a:endParaRPr lang="en-AU" dirty="0">
              <a:solidFill>
                <a:schemeClr val="accent1"/>
              </a:solidFill>
              <a:latin typeface="Daytona" panose="020B0604030500040204" pitchFamily="34" charset="0"/>
            </a:endParaRPr>
          </a:p>
          <a:p>
            <a:pPr marL="0" indent="0">
              <a:buNone/>
            </a:pPr>
            <a:r>
              <a:rPr lang="en-AU" sz="2000" dirty="0">
                <a:solidFill>
                  <a:schemeClr val="accent1"/>
                </a:solidFill>
                <a:latin typeface="Daytona" panose="020B0604030500040204" pitchFamily="34" charset="0"/>
              </a:rPr>
              <a:t>The information contained in this presentation is current as at June 2025.</a:t>
            </a:r>
          </a:p>
        </p:txBody>
      </p:sp>
    </p:spTree>
    <p:extLst>
      <p:ext uri="{BB962C8B-B14F-4D97-AF65-F5344CB8AC3E}">
        <p14:creationId xmlns:p14="http://schemas.microsoft.com/office/powerpoint/2010/main" val="267583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US" dirty="0">
                <a:solidFill>
                  <a:schemeClr val="accent1"/>
                </a:solidFill>
                <a:latin typeface="Daytona" panose="020B0604030500040204" pitchFamily="34" charset="0"/>
              </a:rPr>
              <a:t>About Us</a:t>
            </a:r>
            <a:endParaRPr lang="en-AU" dirty="0">
              <a:solidFill>
                <a:schemeClr val="accent1"/>
              </a:solidFill>
              <a:latin typeface="Daytona" panose="020B0604030500040204" pitchFamily="34" charset="0"/>
            </a:endParaRPr>
          </a:p>
        </p:txBody>
      </p:sp>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5"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977462" y="1279986"/>
            <a:ext cx="10515600" cy="5578014"/>
          </a:xfrm>
        </p:spPr>
        <p:txBody>
          <a:bodyPr>
            <a:normAutofit/>
          </a:bodyPr>
          <a:lstStyle/>
          <a:p>
            <a:pPr marL="0" indent="0">
              <a:lnSpc>
                <a:spcPct val="120000"/>
              </a:lnSpc>
              <a:spcBef>
                <a:spcPts val="0"/>
              </a:spcBef>
              <a:spcAft>
                <a:spcPts val="1200"/>
              </a:spcAft>
              <a:buNone/>
            </a:pPr>
            <a:endParaRPr lang="en-US" sz="1400" dirty="0">
              <a:solidFill>
                <a:schemeClr val="accent1"/>
              </a:solidFill>
              <a:latin typeface="Daytona" panose="020B0604030500040204" pitchFamily="34" charset="0"/>
            </a:endParaRPr>
          </a:p>
          <a:p>
            <a:pPr marL="0" indent="0">
              <a:lnSpc>
                <a:spcPct val="120000"/>
              </a:lnSpc>
              <a:spcBef>
                <a:spcPts val="0"/>
              </a:spcBef>
              <a:spcAft>
                <a:spcPts val="1200"/>
              </a:spcAft>
              <a:buNone/>
            </a:pPr>
            <a:r>
              <a:rPr lang="en-US" sz="2000" dirty="0">
                <a:solidFill>
                  <a:schemeClr val="accent1"/>
                </a:solidFill>
                <a:latin typeface="Daytona" panose="020B0604030500040204" pitchFamily="34" charset="0"/>
              </a:rPr>
              <a:t>The Wide Bay Burnett Community Legal Service is operated by HBNC, alongside our Seniors Legal Advice and Support Service.</a:t>
            </a:r>
          </a:p>
          <a:p>
            <a:pPr marL="0" indent="0">
              <a:lnSpc>
                <a:spcPct val="120000"/>
              </a:lnSpc>
              <a:spcBef>
                <a:spcPts val="0"/>
              </a:spcBef>
              <a:spcAft>
                <a:spcPts val="1200"/>
              </a:spcAft>
              <a:buNone/>
            </a:pPr>
            <a:r>
              <a:rPr lang="en-US" sz="2000" dirty="0">
                <a:solidFill>
                  <a:schemeClr val="accent1"/>
                </a:solidFill>
                <a:latin typeface="Daytona" panose="020B0604030500040204" pitchFamily="34" charset="0"/>
              </a:rPr>
              <a:t>Our community legal </a:t>
            </a:r>
            <a:r>
              <a:rPr lang="en-US" sz="2000" dirty="0" err="1">
                <a:solidFill>
                  <a:schemeClr val="accent1"/>
                </a:solidFill>
                <a:latin typeface="Daytona" panose="020B0604030500040204" pitchFamily="34" charset="0"/>
              </a:rPr>
              <a:t>centre</a:t>
            </a:r>
            <a:r>
              <a:rPr lang="en-US" sz="2000" dirty="0">
                <a:solidFill>
                  <a:schemeClr val="accent1"/>
                </a:solidFill>
                <a:latin typeface="Daytona" panose="020B0604030500040204" pitchFamily="34" charset="0"/>
              </a:rPr>
              <a:t> aims to assist disadvantaged people obtain access to justice and legal advice by the provision of free, 30 minute advice sessions, minor document assistance, and referrals to services who may be able to further assist, including assistance with making application for Legal Aid.</a:t>
            </a:r>
          </a:p>
          <a:p>
            <a:pPr marL="0" indent="0">
              <a:lnSpc>
                <a:spcPct val="120000"/>
              </a:lnSpc>
              <a:spcBef>
                <a:spcPts val="0"/>
              </a:spcBef>
              <a:spcAft>
                <a:spcPts val="1200"/>
              </a:spcAft>
              <a:buNone/>
            </a:pPr>
            <a:r>
              <a:rPr lang="en-US" sz="2000" dirty="0">
                <a:solidFill>
                  <a:schemeClr val="accent1"/>
                </a:solidFill>
                <a:latin typeface="Daytona" panose="020B0604030500040204" pitchFamily="34" charset="0"/>
              </a:rPr>
              <a:t>We service the entire Wide Bay district. We see clients face-to-face at Hervey Bay, Maryborough, Gympie, Bundaberg, Childers and Gin </a:t>
            </a:r>
            <a:r>
              <a:rPr lang="en-US" sz="2000" dirty="0" err="1">
                <a:solidFill>
                  <a:schemeClr val="accent1"/>
                </a:solidFill>
                <a:latin typeface="Daytona" panose="020B0604030500040204" pitchFamily="34" charset="0"/>
              </a:rPr>
              <a:t>Gin</a:t>
            </a:r>
            <a:r>
              <a:rPr lang="en-US" sz="2000" dirty="0">
                <a:solidFill>
                  <a:schemeClr val="accent1"/>
                </a:solidFill>
                <a:latin typeface="Daytona" panose="020B0604030500040204" pitchFamily="34" charset="0"/>
              </a:rPr>
              <a:t>. We offer phone advice to people who are unable to attend at our offices or one of our outreach sites. </a:t>
            </a:r>
          </a:p>
        </p:txBody>
      </p:sp>
    </p:spTree>
    <p:extLst>
      <p:ext uri="{BB962C8B-B14F-4D97-AF65-F5344CB8AC3E}">
        <p14:creationId xmlns:p14="http://schemas.microsoft.com/office/powerpoint/2010/main" val="350358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normAutofit/>
          </a:bodyPr>
          <a:lstStyle/>
          <a:p>
            <a:pPr algn="ctr"/>
            <a:r>
              <a:rPr lang="en-US" sz="4000" dirty="0">
                <a:solidFill>
                  <a:schemeClr val="accent1"/>
                </a:solidFill>
                <a:latin typeface="Daytona" panose="020B0604030500040204" pitchFamily="34" charset="0"/>
              </a:rPr>
              <a:t>Grandparents’ Roles in the</a:t>
            </a:r>
            <a:br>
              <a:rPr lang="en-US" sz="4000" dirty="0">
                <a:solidFill>
                  <a:schemeClr val="accent1"/>
                </a:solidFill>
                <a:latin typeface="Daytona" panose="020B0604030500040204" pitchFamily="34" charset="0"/>
              </a:rPr>
            </a:br>
            <a:r>
              <a:rPr lang="en-US" sz="4000" dirty="0">
                <a:solidFill>
                  <a:schemeClr val="accent1"/>
                </a:solidFill>
                <a:latin typeface="Daytona" panose="020B0604030500040204" pitchFamily="34" charset="0"/>
              </a:rPr>
              <a:t>Lives of Children</a:t>
            </a:r>
            <a:endParaRPr lang="en-AU" sz="4000" dirty="0">
              <a:solidFill>
                <a:schemeClr val="accent1"/>
              </a:solidFill>
              <a:latin typeface="Daytona" panose="020B0604030500040204" pitchFamily="34" charset="0"/>
            </a:endParaRPr>
          </a:p>
        </p:txBody>
      </p:sp>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838199" y="1551398"/>
            <a:ext cx="9660147" cy="4418081"/>
          </a:xfrm>
        </p:spPr>
        <p:txBody>
          <a:bodyPr>
            <a:normAutofit/>
          </a:bodyPr>
          <a:lstStyle/>
          <a:p>
            <a:pPr>
              <a:lnSpc>
                <a:spcPct val="120000"/>
              </a:lnSpc>
              <a:spcBef>
                <a:spcPts val="0"/>
              </a:spcBef>
              <a:spcAft>
                <a:spcPts val="1200"/>
              </a:spcAft>
            </a:pPr>
            <a:endParaRPr lang="en-US" sz="1600" dirty="0">
              <a:solidFill>
                <a:schemeClr val="accent1"/>
              </a:solidFill>
              <a:latin typeface="Daytona" panose="020B0604030500040204" pitchFamily="34" charset="0"/>
            </a:endParaRPr>
          </a:p>
          <a:p>
            <a:pPr marL="0" indent="0" algn="ctr">
              <a:lnSpc>
                <a:spcPct val="120000"/>
              </a:lnSpc>
              <a:spcBef>
                <a:spcPts val="0"/>
              </a:spcBef>
              <a:spcAft>
                <a:spcPts val="1200"/>
              </a:spcAft>
              <a:buNone/>
            </a:pPr>
            <a:r>
              <a:rPr lang="en-US" dirty="0">
                <a:solidFill>
                  <a:schemeClr val="accent1"/>
                </a:solidFill>
              </a:rPr>
              <a:t>Grandparents often play a significant and active role in the lives </a:t>
            </a:r>
            <a:r>
              <a:rPr lang="en-US" dirty="0" err="1">
                <a:solidFill>
                  <a:schemeClr val="accent1"/>
                </a:solidFill>
              </a:rPr>
              <a:t>lives</a:t>
            </a:r>
            <a:r>
              <a:rPr lang="en-US" dirty="0">
                <a:solidFill>
                  <a:schemeClr val="accent1"/>
                </a:solidFill>
              </a:rPr>
              <a:t> of their grandchildren. However, when families go through separation or divorce, grandparents may find themselves in a difficult position where they lose contact with their grandchildren or struggle to have a say in their care and wellbeing. This is where the family law system comes into play.</a:t>
            </a:r>
            <a:endParaRPr lang="en-US" dirty="0">
              <a:solidFill>
                <a:schemeClr val="accent1"/>
              </a:solidFill>
              <a:latin typeface="Daytona" panose="020B0604030500040204" pitchFamily="34" charset="0"/>
            </a:endParaRPr>
          </a:p>
        </p:txBody>
      </p:sp>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Tree>
    <p:extLst>
      <p:ext uri="{BB962C8B-B14F-4D97-AF65-F5344CB8AC3E}">
        <p14:creationId xmlns:p14="http://schemas.microsoft.com/office/powerpoint/2010/main" val="313863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normAutofit/>
          </a:bodyPr>
          <a:lstStyle/>
          <a:p>
            <a:r>
              <a:rPr lang="en-US" sz="4000" dirty="0">
                <a:solidFill>
                  <a:schemeClr val="accent1"/>
                </a:solidFill>
                <a:latin typeface="Daytona" panose="020B0604030500040204" pitchFamily="34" charset="0"/>
              </a:rPr>
              <a:t>Legal Rights to Time with Children</a:t>
            </a:r>
            <a:endParaRPr lang="en-AU" sz="4000" dirty="0">
              <a:solidFill>
                <a:schemeClr val="accent1"/>
              </a:solidFill>
              <a:latin typeface="Daytona" panose="020B0604030500040204" pitchFamily="34" charset="0"/>
            </a:endParaRPr>
          </a:p>
        </p:txBody>
      </p:sp>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800947" y="1"/>
            <a:ext cx="2391051" cy="258340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443924" y="1312002"/>
            <a:ext cx="11021988" cy="4960782"/>
          </a:xfrm>
        </p:spPr>
        <p:txBody>
          <a:bodyPr>
            <a:normAutofit/>
          </a:bodyPr>
          <a:lstStyle/>
          <a:p>
            <a:pPr>
              <a:lnSpc>
                <a:spcPct val="120000"/>
              </a:lnSpc>
              <a:spcBef>
                <a:spcPts val="0"/>
              </a:spcBef>
              <a:spcAft>
                <a:spcPts val="1200"/>
              </a:spcAft>
            </a:pPr>
            <a:endParaRPr lang="en-US" sz="2600" dirty="0">
              <a:solidFill>
                <a:schemeClr val="accent1"/>
              </a:solidFill>
              <a:latin typeface="Daytona" panose="020B0604030500040204" pitchFamily="34" charset="0"/>
            </a:endParaRPr>
          </a:p>
          <a:p>
            <a:pPr>
              <a:lnSpc>
                <a:spcPct val="120000"/>
              </a:lnSpc>
              <a:spcBef>
                <a:spcPts val="0"/>
              </a:spcBef>
              <a:spcAft>
                <a:spcPts val="1200"/>
              </a:spcAft>
            </a:pPr>
            <a:r>
              <a:rPr lang="en-US" sz="2600" dirty="0">
                <a:solidFill>
                  <a:schemeClr val="accent1"/>
                </a:solidFill>
                <a:latin typeface="Daytona" panose="020B0604030500040204" pitchFamily="34" charset="0"/>
              </a:rPr>
              <a:t>It is assumed by many that certain people have rights to time, or a relationship in general, with a child or grandchild.</a:t>
            </a:r>
          </a:p>
          <a:p>
            <a:pPr>
              <a:lnSpc>
                <a:spcPct val="120000"/>
              </a:lnSpc>
              <a:spcBef>
                <a:spcPts val="0"/>
              </a:spcBef>
              <a:spcAft>
                <a:spcPts val="1200"/>
              </a:spcAft>
            </a:pPr>
            <a:r>
              <a:rPr lang="en-US" sz="2600" dirty="0">
                <a:solidFill>
                  <a:schemeClr val="accent1"/>
                </a:solidFill>
                <a:latin typeface="Daytona" panose="020B0604030500040204" pitchFamily="34" charset="0"/>
              </a:rPr>
              <a:t>Strictly, the Family Law Act does not look at the rights of individuals. Instead, it looks at the child’s best interests.</a:t>
            </a:r>
          </a:p>
        </p:txBody>
      </p:sp>
      <p:sp>
        <p:nvSpPr>
          <p:cNvPr id="8" name="Content Placeholder 2">
            <a:extLst>
              <a:ext uri="{FF2B5EF4-FFF2-40B4-BE49-F238E27FC236}">
                <a16:creationId xmlns:a16="http://schemas.microsoft.com/office/drawing/2014/main" id="{5A43640C-04A3-4142-8602-6518639FC52D}"/>
              </a:ext>
            </a:extLst>
          </p:cNvPr>
          <p:cNvSpPr txBox="1">
            <a:spLocks/>
          </p:cNvSpPr>
          <p:nvPr/>
        </p:nvSpPr>
        <p:spPr>
          <a:xfrm>
            <a:off x="6323162" y="5969479"/>
            <a:ext cx="5030638" cy="445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pPr>
            <a:endParaRPr lang="en-US" sz="1600"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263954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US" dirty="0">
                <a:solidFill>
                  <a:schemeClr val="accent1"/>
                </a:solidFill>
                <a:latin typeface="Daytona" panose="020B0604030500040204" pitchFamily="34" charset="0"/>
              </a:rPr>
              <a:t>Best Interests of the Child</a:t>
            </a:r>
            <a:endParaRPr lang="en-AU" dirty="0">
              <a:solidFill>
                <a:schemeClr val="accent1"/>
              </a:solidFill>
              <a:latin typeface="Daytona" panose="020B0604030500040204" pitchFamily="34" charset="0"/>
            </a:endParaRPr>
          </a:p>
        </p:txBody>
      </p:sp>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588766" y="1606858"/>
            <a:ext cx="11479187" cy="5191865"/>
          </a:xfrm>
        </p:spPr>
        <p:txBody>
          <a:bodyPr>
            <a:noAutofit/>
          </a:bodyPr>
          <a:lstStyle/>
          <a:p>
            <a:pPr>
              <a:lnSpc>
                <a:spcPct val="120000"/>
              </a:lnSpc>
              <a:spcBef>
                <a:spcPts val="0"/>
              </a:spcBef>
              <a:spcAft>
                <a:spcPts val="1200"/>
              </a:spcAft>
            </a:pPr>
            <a:r>
              <a:rPr lang="en-AU" sz="2000" dirty="0">
                <a:solidFill>
                  <a:schemeClr val="accent1"/>
                </a:solidFill>
                <a:latin typeface="Daytona" panose="020B0604030500040204" pitchFamily="34" charset="0"/>
              </a:rPr>
              <a:t>The Family Law Act holds the best interests of the child as the paramount consideration for all decisions or orders made concerning children. This concern </a:t>
            </a:r>
            <a:r>
              <a:rPr lang="en-AU" sz="2000" u="sng" dirty="0">
                <a:solidFill>
                  <a:schemeClr val="accent1"/>
                </a:solidFill>
                <a:latin typeface="Daytona" panose="020B0604030500040204" pitchFamily="34" charset="0"/>
              </a:rPr>
              <a:t>takes precedence over all other interests</a:t>
            </a:r>
            <a:r>
              <a:rPr lang="en-AU" sz="2000" dirty="0">
                <a:solidFill>
                  <a:schemeClr val="accent1"/>
                </a:solidFill>
                <a:latin typeface="Daytona" panose="020B0604030500040204" pitchFamily="34" charset="0"/>
              </a:rPr>
              <a:t>.</a:t>
            </a:r>
          </a:p>
          <a:p>
            <a:pPr>
              <a:lnSpc>
                <a:spcPct val="120000"/>
              </a:lnSpc>
              <a:spcBef>
                <a:spcPts val="0"/>
              </a:spcBef>
              <a:spcAft>
                <a:spcPts val="1200"/>
              </a:spcAft>
            </a:pPr>
            <a:r>
              <a:rPr lang="en-AU" sz="2000" dirty="0">
                <a:solidFill>
                  <a:schemeClr val="accent1"/>
                </a:solidFill>
                <a:latin typeface="Daytona" panose="020B0604030500040204" pitchFamily="34" charset="0"/>
              </a:rPr>
              <a:t>Section 60CA of the Family Law Act provides:</a:t>
            </a:r>
          </a:p>
          <a:p>
            <a:pPr lvl="1">
              <a:lnSpc>
                <a:spcPct val="120000"/>
              </a:lnSpc>
              <a:spcBef>
                <a:spcPts val="0"/>
              </a:spcBef>
              <a:spcAft>
                <a:spcPts val="1200"/>
              </a:spcAft>
            </a:pPr>
            <a:r>
              <a:rPr lang="en-AU" sz="2000" i="1" dirty="0">
                <a:solidFill>
                  <a:schemeClr val="accent1"/>
                </a:solidFill>
                <a:latin typeface="Daytona" panose="020B0604030500040204" pitchFamily="34" charset="0"/>
              </a:rPr>
              <a:t>In deciding whether to make a particular parenting order in relation to a child, a court must regard the best interests of the child as the paramount consideration.</a:t>
            </a:r>
          </a:p>
          <a:p>
            <a:pPr>
              <a:lnSpc>
                <a:spcPct val="120000"/>
              </a:lnSpc>
              <a:spcBef>
                <a:spcPts val="0"/>
              </a:spcBef>
              <a:spcAft>
                <a:spcPts val="1200"/>
              </a:spcAft>
            </a:pPr>
            <a:r>
              <a:rPr lang="en-AU" sz="2000" dirty="0">
                <a:solidFill>
                  <a:schemeClr val="accent1"/>
                </a:solidFill>
                <a:latin typeface="Daytona" panose="020B0604030500040204" pitchFamily="34" charset="0"/>
              </a:rPr>
              <a:t>This mirrors the United Nations Convention on the Rights of the Child:</a:t>
            </a:r>
          </a:p>
          <a:p>
            <a:pPr lvl="1">
              <a:lnSpc>
                <a:spcPct val="120000"/>
              </a:lnSpc>
              <a:spcBef>
                <a:spcPts val="0"/>
              </a:spcBef>
              <a:spcAft>
                <a:spcPts val="1200"/>
              </a:spcAft>
            </a:pPr>
            <a:r>
              <a:rPr lang="en-AU" sz="2000" i="1" dirty="0">
                <a:solidFill>
                  <a:schemeClr val="accent1"/>
                </a:solidFill>
                <a:latin typeface="Daytona" panose="020B0604030500040204" pitchFamily="34" charset="0"/>
              </a:rPr>
              <a:t>In all actions concerning children … the best interests of the child shall be the primary consideration.</a:t>
            </a:r>
          </a:p>
        </p:txBody>
      </p:sp>
      <p:sp>
        <p:nvSpPr>
          <p:cNvPr id="8" name="Content Placeholder 2">
            <a:extLst>
              <a:ext uri="{FF2B5EF4-FFF2-40B4-BE49-F238E27FC236}">
                <a16:creationId xmlns:a16="http://schemas.microsoft.com/office/drawing/2014/main" id="{BB1430ED-2BD8-444B-9F63-C980B918455D}"/>
              </a:ext>
            </a:extLst>
          </p:cNvPr>
          <p:cNvSpPr txBox="1">
            <a:spLocks/>
          </p:cNvSpPr>
          <p:nvPr/>
        </p:nvSpPr>
        <p:spPr>
          <a:xfrm>
            <a:off x="6323162" y="5969479"/>
            <a:ext cx="4301704" cy="445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pPr>
            <a:endParaRPr lang="en-US" sz="1600"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372373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US" dirty="0">
                <a:solidFill>
                  <a:schemeClr val="accent1"/>
                </a:solidFill>
                <a:latin typeface="Daytona" panose="020B0604030500040204" pitchFamily="34" charset="0"/>
              </a:rPr>
              <a:t>Best Interests of the Child</a:t>
            </a:r>
            <a:endParaRPr lang="en-AU" dirty="0">
              <a:solidFill>
                <a:schemeClr val="accent1"/>
              </a:solidFill>
              <a:latin typeface="Daytona" panose="020B0604030500040204" pitchFamily="34" charset="0"/>
            </a:endParaRPr>
          </a:p>
        </p:txBody>
      </p:sp>
      <p:pic>
        <p:nvPicPr>
          <p:cNvPr id="5" name="Picture 4">
            <a:extLst>
              <a:ext uri="{FF2B5EF4-FFF2-40B4-BE49-F238E27FC236}">
                <a16:creationId xmlns:a16="http://schemas.microsoft.com/office/drawing/2014/main" id="{67B7EE29-66A9-45DF-8CA6-0D4C203A81C2}"/>
              </a:ext>
            </a:extLst>
          </p:cNvPr>
          <p:cNvPicPr/>
          <p:nvPr/>
        </p:nvPicPr>
        <p:blipFill rotWithShape="1">
          <a:blip r:embed="rId3">
            <a:extLst>
              <a:ext uri="{28A0092B-C50C-407E-A947-70E740481C1C}">
                <a14:useLocalDpi xmlns:a14="http://schemas.microsoft.com/office/drawing/2010/main" val="0"/>
              </a:ext>
            </a:extLst>
          </a:blip>
          <a:srcRect t="31512" r="31305" b="11955"/>
          <a:stretch/>
        </p:blipFill>
        <p:spPr bwMode="auto">
          <a:xfrm flipH="1">
            <a:off x="9626884" y="0"/>
            <a:ext cx="2565115" cy="267128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4">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4">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624861" y="1505305"/>
            <a:ext cx="11479187" cy="5352695"/>
          </a:xfrm>
        </p:spPr>
        <p:txBody>
          <a:bodyPr>
            <a:noAutofit/>
          </a:bodyPr>
          <a:lstStyle/>
          <a:p>
            <a:pPr lvl="1">
              <a:lnSpc>
                <a:spcPct val="120000"/>
              </a:lnSpc>
              <a:spcBef>
                <a:spcPts val="0"/>
              </a:spcBef>
              <a:spcAft>
                <a:spcPts val="1200"/>
              </a:spcAft>
            </a:pPr>
            <a:r>
              <a:rPr lang="en-US" sz="1400" dirty="0">
                <a:solidFill>
                  <a:schemeClr val="accent1"/>
                </a:solidFill>
                <a:latin typeface="Daytona" panose="020B0604030500040204" pitchFamily="34" charset="0"/>
              </a:rPr>
              <a:t>What may be in a child’s best interests can look different from one child to the next, even for children of the same family.</a:t>
            </a:r>
          </a:p>
          <a:p>
            <a:pPr lvl="1">
              <a:lnSpc>
                <a:spcPct val="120000"/>
              </a:lnSpc>
              <a:spcBef>
                <a:spcPts val="0"/>
              </a:spcBef>
              <a:spcAft>
                <a:spcPts val="1200"/>
              </a:spcAft>
            </a:pPr>
            <a:r>
              <a:rPr lang="en-US" sz="1400" dirty="0">
                <a:solidFill>
                  <a:schemeClr val="accent1"/>
                </a:solidFill>
                <a:latin typeface="Daytona" panose="020B0604030500040204" pitchFamily="34" charset="0"/>
              </a:rPr>
              <a:t>The phrase is not defined in the Act, and has been left deliberately broad, so as not to limit the ability of a court to determine what is in the best interests of a specific child.</a:t>
            </a:r>
          </a:p>
          <a:p>
            <a:pPr lvl="1">
              <a:lnSpc>
                <a:spcPct val="120000"/>
              </a:lnSpc>
              <a:spcBef>
                <a:spcPts val="0"/>
              </a:spcBef>
              <a:spcAft>
                <a:spcPts val="1200"/>
              </a:spcAft>
            </a:pPr>
            <a:r>
              <a:rPr lang="en-US" sz="1400" dirty="0">
                <a:solidFill>
                  <a:schemeClr val="accent1"/>
                </a:solidFill>
                <a:latin typeface="Daytona" panose="020B0604030500040204" pitchFamily="34" charset="0"/>
              </a:rPr>
              <a:t>The court generally has regard to a number of factors when determining a child’s best interests. These include:</a:t>
            </a:r>
          </a:p>
          <a:p>
            <a:pPr lvl="2">
              <a:lnSpc>
                <a:spcPct val="120000"/>
              </a:lnSpc>
              <a:spcBef>
                <a:spcPts val="0"/>
              </a:spcBef>
              <a:spcAft>
                <a:spcPts val="1200"/>
              </a:spcAft>
              <a:buAutoNum type="arabicPeriod"/>
            </a:pPr>
            <a:r>
              <a:rPr lang="en-US" sz="1200" dirty="0">
                <a:solidFill>
                  <a:schemeClr val="accent1"/>
                </a:solidFill>
                <a:latin typeface="Daytona" panose="020B0604030500040204" pitchFamily="34" charset="0"/>
              </a:rPr>
              <a:t>What arrangements would promote the safety (including safety from being subjected or exposed to family violence, abuse, neglect or other harm) of either the child, or each person who has care of the child;</a:t>
            </a:r>
          </a:p>
          <a:p>
            <a:pPr lvl="2">
              <a:lnSpc>
                <a:spcPct val="120000"/>
              </a:lnSpc>
              <a:spcBef>
                <a:spcPts val="0"/>
              </a:spcBef>
              <a:spcAft>
                <a:spcPts val="1200"/>
              </a:spcAft>
              <a:buAutoNum type="arabicPeriod"/>
            </a:pPr>
            <a:r>
              <a:rPr lang="en-US" sz="1200" dirty="0">
                <a:solidFill>
                  <a:schemeClr val="accent1"/>
                </a:solidFill>
                <a:latin typeface="Daytona" panose="020B0604030500040204" pitchFamily="34" charset="0"/>
              </a:rPr>
              <a:t>Any views expressed by the child (the weight placed on this may vary according to the child’s age and capacity to understand and express their wishes);</a:t>
            </a:r>
          </a:p>
          <a:p>
            <a:pPr lvl="2">
              <a:lnSpc>
                <a:spcPct val="120000"/>
              </a:lnSpc>
              <a:spcBef>
                <a:spcPts val="0"/>
              </a:spcBef>
              <a:spcAft>
                <a:spcPts val="1200"/>
              </a:spcAft>
              <a:buAutoNum type="arabicPeriod"/>
            </a:pPr>
            <a:r>
              <a:rPr lang="en-US" sz="1200" dirty="0">
                <a:solidFill>
                  <a:schemeClr val="accent1"/>
                </a:solidFill>
                <a:latin typeface="Daytona" panose="020B0604030500040204" pitchFamily="34" charset="0"/>
              </a:rPr>
              <a:t>The developmental, psychological, emotional and cultural needs of the child;</a:t>
            </a:r>
          </a:p>
          <a:p>
            <a:pPr lvl="2">
              <a:lnSpc>
                <a:spcPct val="120000"/>
              </a:lnSpc>
              <a:spcBef>
                <a:spcPts val="0"/>
              </a:spcBef>
              <a:spcAft>
                <a:spcPts val="1200"/>
              </a:spcAft>
              <a:buAutoNum type="arabicPeriod"/>
            </a:pPr>
            <a:r>
              <a:rPr lang="en-US" sz="1200" dirty="0">
                <a:solidFill>
                  <a:schemeClr val="accent1"/>
                </a:solidFill>
                <a:latin typeface="Daytona" panose="020B0604030500040204" pitchFamily="34" charset="0"/>
              </a:rPr>
              <a:t>The capacity of each person who is proposed to have parental responsibility for a child to provide for the child’s developmental, psychological, emotional and cultural needs;</a:t>
            </a:r>
          </a:p>
          <a:p>
            <a:pPr lvl="2">
              <a:lnSpc>
                <a:spcPct val="120000"/>
              </a:lnSpc>
              <a:spcBef>
                <a:spcPts val="0"/>
              </a:spcBef>
              <a:spcAft>
                <a:spcPts val="1200"/>
              </a:spcAft>
              <a:buAutoNum type="arabicPeriod"/>
            </a:pPr>
            <a:r>
              <a:rPr lang="en-US" sz="1200" dirty="0">
                <a:solidFill>
                  <a:schemeClr val="accent1"/>
                </a:solidFill>
                <a:latin typeface="Daytona" panose="020B0604030500040204" pitchFamily="34" charset="0"/>
              </a:rPr>
              <a:t>The benefit of the child being able to have a relationship with the child’s parents </a:t>
            </a:r>
            <a:r>
              <a:rPr lang="en-US" sz="1200" i="1" dirty="0">
                <a:solidFill>
                  <a:schemeClr val="accent1"/>
                </a:solidFill>
                <a:latin typeface="Daytona" panose="020B0604030500040204" pitchFamily="34" charset="0"/>
              </a:rPr>
              <a:t>and other people who are significant to the child (including grandparents)</a:t>
            </a:r>
            <a:r>
              <a:rPr lang="en-US" sz="1200" dirty="0">
                <a:solidFill>
                  <a:schemeClr val="accent1"/>
                </a:solidFill>
                <a:latin typeface="Daytona" panose="020B0604030500040204" pitchFamily="34" charset="0"/>
              </a:rPr>
              <a:t> where it is safe to do so;</a:t>
            </a:r>
          </a:p>
          <a:p>
            <a:pPr lvl="2">
              <a:lnSpc>
                <a:spcPct val="120000"/>
              </a:lnSpc>
              <a:spcBef>
                <a:spcPts val="0"/>
              </a:spcBef>
              <a:spcAft>
                <a:spcPts val="1200"/>
              </a:spcAft>
              <a:buAutoNum type="arabicPeriod"/>
            </a:pPr>
            <a:r>
              <a:rPr lang="en-US" sz="1200" dirty="0">
                <a:solidFill>
                  <a:schemeClr val="accent1"/>
                </a:solidFill>
                <a:latin typeface="Daytona" panose="020B0604030500040204" pitchFamily="34" charset="0"/>
              </a:rPr>
              <a:t>Anything else relevant to the particular circumstances of the child.</a:t>
            </a:r>
          </a:p>
        </p:txBody>
      </p:sp>
    </p:spTree>
    <p:extLst>
      <p:ext uri="{BB962C8B-B14F-4D97-AF65-F5344CB8AC3E}">
        <p14:creationId xmlns:p14="http://schemas.microsoft.com/office/powerpoint/2010/main" val="262925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7913-8DFD-4B83-AD71-7D9B57841E0B}"/>
              </a:ext>
            </a:extLst>
          </p:cNvPr>
          <p:cNvSpPr>
            <a:spLocks noGrp="1"/>
          </p:cNvSpPr>
          <p:nvPr>
            <p:ph type="title"/>
          </p:nvPr>
        </p:nvSpPr>
        <p:spPr/>
        <p:txBody>
          <a:bodyPr/>
          <a:lstStyle/>
          <a:p>
            <a:pPr algn="ctr"/>
            <a:r>
              <a:rPr lang="en-US" dirty="0">
                <a:solidFill>
                  <a:schemeClr val="accent1"/>
                </a:solidFill>
                <a:latin typeface="Daytona" panose="020B0604030500040204" pitchFamily="34" charset="0"/>
              </a:rPr>
              <a:t>Grandparents’ Legal Rights </a:t>
            </a:r>
            <a:endParaRPr lang="en-AU" dirty="0">
              <a:solidFill>
                <a:schemeClr val="accent1"/>
              </a:solidFill>
              <a:latin typeface="Daytona" panose="020B0604030500040204" pitchFamily="34" charset="0"/>
            </a:endParaRPr>
          </a:p>
        </p:txBody>
      </p:sp>
      <p:pic>
        <p:nvPicPr>
          <p:cNvPr id="5" name="Picture 4">
            <a:extLst>
              <a:ext uri="{FF2B5EF4-FFF2-40B4-BE49-F238E27FC236}">
                <a16:creationId xmlns:a16="http://schemas.microsoft.com/office/drawing/2014/main" id="{67B7EE29-66A9-45DF-8CA6-0D4C203A81C2}"/>
              </a:ext>
            </a:extLst>
          </p:cNvPr>
          <p:cNvPicPr/>
          <p:nvPr/>
        </p:nvPicPr>
        <p:blipFill rotWithShape="1">
          <a:blip r:embed="rId2">
            <a:extLst>
              <a:ext uri="{28A0092B-C50C-407E-A947-70E740481C1C}">
                <a14:useLocalDpi xmlns:a14="http://schemas.microsoft.com/office/drawing/2010/main" val="0"/>
              </a:ext>
            </a:extLst>
          </a:blip>
          <a:srcRect t="31512" r="31305" b="11955"/>
          <a:stretch/>
        </p:blipFill>
        <p:spPr bwMode="auto">
          <a:xfrm flipH="1">
            <a:off x="10076154" y="0"/>
            <a:ext cx="2115844" cy="2237173"/>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D4AD5E3-3FBD-48B8-BC93-68EDB512531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a:off x="6096000" y="6272784"/>
            <a:ext cx="6096000" cy="585216"/>
          </a:xfrm>
          <a:prstGeom prst="rect">
            <a:avLst/>
          </a:prstGeom>
        </p:spPr>
      </p:pic>
      <p:pic>
        <p:nvPicPr>
          <p:cNvPr id="11" name="Picture 10">
            <a:extLst>
              <a:ext uri="{FF2B5EF4-FFF2-40B4-BE49-F238E27FC236}">
                <a16:creationId xmlns:a16="http://schemas.microsoft.com/office/drawing/2014/main" id="{C8616228-29B5-4E18-A975-03AAB5D308DC}"/>
              </a:ext>
            </a:extLst>
          </p:cNvPr>
          <p:cNvPicPr>
            <a:picLocks noChangeAspect="1"/>
          </p:cNvPicPr>
          <p:nvPr/>
        </p:nvPicPr>
        <p:blipFill rotWithShape="1">
          <a:blip r:embed="rId3">
            <a:extLst>
              <a:ext uri="{28A0092B-C50C-407E-A947-70E740481C1C}">
                <a14:useLocalDpi xmlns:a14="http://schemas.microsoft.com/office/drawing/2010/main" val="0"/>
              </a:ext>
            </a:extLst>
          </a:blip>
          <a:srcRect t="28651"/>
          <a:stretch/>
        </p:blipFill>
        <p:spPr>
          <a:xfrm flipH="1">
            <a:off x="-1" y="6272784"/>
            <a:ext cx="6095999" cy="585216"/>
          </a:xfrm>
          <a:prstGeom prst="rect">
            <a:avLst/>
          </a:prstGeom>
        </p:spPr>
      </p:pic>
      <p:sp>
        <p:nvSpPr>
          <p:cNvPr id="3" name="Content Placeholder 2">
            <a:extLst>
              <a:ext uri="{FF2B5EF4-FFF2-40B4-BE49-F238E27FC236}">
                <a16:creationId xmlns:a16="http://schemas.microsoft.com/office/drawing/2014/main" id="{622E6161-DA55-4C8D-9559-D58C59BB195F}"/>
              </a:ext>
            </a:extLst>
          </p:cNvPr>
          <p:cNvSpPr>
            <a:spLocks noGrp="1"/>
          </p:cNvSpPr>
          <p:nvPr>
            <p:ph idx="1"/>
          </p:nvPr>
        </p:nvSpPr>
        <p:spPr>
          <a:xfrm>
            <a:off x="478428" y="1574716"/>
            <a:ext cx="11433975" cy="5224007"/>
          </a:xfrm>
        </p:spPr>
        <p:txBody>
          <a:bodyPr>
            <a:noAutofit/>
          </a:bodyPr>
          <a:lstStyle/>
          <a:p>
            <a:pPr>
              <a:lnSpc>
                <a:spcPct val="120000"/>
              </a:lnSpc>
              <a:spcBef>
                <a:spcPts val="0"/>
              </a:spcBef>
              <a:spcAft>
                <a:spcPts val="1200"/>
              </a:spcAft>
            </a:pPr>
            <a:r>
              <a:rPr lang="en-US" sz="2000" dirty="0">
                <a:solidFill>
                  <a:schemeClr val="accent1"/>
                </a:solidFill>
              </a:rPr>
              <a:t>Under the </a:t>
            </a:r>
            <a:r>
              <a:rPr lang="en-US" sz="2000" b="1" dirty="0">
                <a:solidFill>
                  <a:schemeClr val="accent1"/>
                </a:solidFill>
              </a:rPr>
              <a:t>Family Law Act 1975</a:t>
            </a:r>
            <a:r>
              <a:rPr lang="en-US" sz="2000" dirty="0">
                <a:solidFill>
                  <a:schemeClr val="accent1"/>
                </a:solidFill>
              </a:rPr>
              <a:t>, the law acknowledges the importance of maintaining meaningful relationships between children and their extended family, including grandparents.</a:t>
            </a:r>
          </a:p>
          <a:p>
            <a:r>
              <a:rPr lang="en-AU" sz="1400" b="1" dirty="0"/>
              <a:t>Section 65C:  Who may apply for a parenting order</a:t>
            </a:r>
          </a:p>
          <a:p>
            <a:r>
              <a:rPr lang="en-AU" sz="1400" dirty="0">
                <a:highlight>
                  <a:srgbClr val="FFFF00"/>
                </a:highlight>
              </a:rPr>
              <a:t>A parenting order in relation to a child may be applied for by</a:t>
            </a:r>
            <a:r>
              <a:rPr lang="en-AU" sz="1400" dirty="0"/>
              <a:t>:</a:t>
            </a:r>
          </a:p>
          <a:p>
            <a:r>
              <a:rPr lang="en-AU" sz="1400" dirty="0"/>
              <a:t>	(a)	either or both of the child’s parents; or</a:t>
            </a:r>
          </a:p>
          <a:p>
            <a:r>
              <a:rPr lang="en-AU" sz="1400" dirty="0"/>
              <a:t>	(b)	the child; or</a:t>
            </a:r>
          </a:p>
          <a:p>
            <a:r>
              <a:rPr lang="en-AU" sz="1400" dirty="0"/>
              <a:t>	</a:t>
            </a:r>
            <a:r>
              <a:rPr lang="en-AU" sz="1400" dirty="0">
                <a:highlight>
                  <a:srgbClr val="FFFF00"/>
                </a:highlight>
              </a:rPr>
              <a:t>(</a:t>
            </a:r>
            <a:r>
              <a:rPr lang="en-AU" sz="1400" dirty="0" err="1">
                <a:highlight>
                  <a:srgbClr val="FFFF00"/>
                </a:highlight>
              </a:rPr>
              <a:t>ba</a:t>
            </a:r>
            <a:r>
              <a:rPr lang="en-AU" sz="1400" dirty="0">
                <a:highlight>
                  <a:srgbClr val="FFFF00"/>
                </a:highlight>
              </a:rPr>
              <a:t>)	a grandparent of the child</a:t>
            </a:r>
            <a:r>
              <a:rPr lang="en-AU" sz="1400" dirty="0"/>
              <a:t>; or</a:t>
            </a:r>
          </a:p>
          <a:p>
            <a:r>
              <a:rPr lang="en-AU" sz="1400" dirty="0"/>
              <a:t>	(c)	any other person concerned with the care, welfare or development of the child.</a:t>
            </a:r>
          </a:p>
          <a:p>
            <a:pPr marL="0" indent="0">
              <a:buNone/>
            </a:pPr>
            <a:endParaRPr lang="en-US" sz="2000" dirty="0">
              <a:solidFill>
                <a:schemeClr val="accent1"/>
              </a:solidFill>
            </a:endParaRPr>
          </a:p>
          <a:p>
            <a:pPr>
              <a:lnSpc>
                <a:spcPct val="120000"/>
              </a:lnSpc>
              <a:spcBef>
                <a:spcPts val="0"/>
              </a:spcBef>
              <a:spcAft>
                <a:spcPts val="1200"/>
              </a:spcAft>
            </a:pPr>
            <a:r>
              <a:rPr lang="en-US" sz="1600" dirty="0">
                <a:solidFill>
                  <a:schemeClr val="accent1"/>
                </a:solidFill>
              </a:rPr>
              <a:t>Family law doesn’t automatically grant grandparents a right to contact or spend time with their grandchildren, but it does give them a pathway to seek parenting orders in court under certain circumstances.</a:t>
            </a:r>
            <a:endParaRPr lang="en-AU" sz="1600" dirty="0">
              <a:solidFill>
                <a:schemeClr val="accent1"/>
              </a:solidFill>
              <a:latin typeface="Daytona" panose="020B0604030500040204" pitchFamily="34" charset="0"/>
            </a:endParaRPr>
          </a:p>
        </p:txBody>
      </p:sp>
      <p:sp>
        <p:nvSpPr>
          <p:cNvPr id="8" name="Content Placeholder 2">
            <a:extLst>
              <a:ext uri="{FF2B5EF4-FFF2-40B4-BE49-F238E27FC236}">
                <a16:creationId xmlns:a16="http://schemas.microsoft.com/office/drawing/2014/main" id="{1CD56C83-D6BA-41C4-A85E-2E3C5AF72F00}"/>
              </a:ext>
            </a:extLst>
          </p:cNvPr>
          <p:cNvSpPr txBox="1">
            <a:spLocks/>
          </p:cNvSpPr>
          <p:nvPr/>
        </p:nvSpPr>
        <p:spPr>
          <a:xfrm>
            <a:off x="6323162" y="5969479"/>
            <a:ext cx="4301704" cy="445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pPr>
            <a:endParaRPr lang="en-US" sz="1600" dirty="0">
              <a:solidFill>
                <a:schemeClr val="accent1"/>
              </a:solidFill>
              <a:latin typeface="Daytona" panose="020B0604030500040204" pitchFamily="34" charset="0"/>
            </a:endParaRPr>
          </a:p>
        </p:txBody>
      </p:sp>
    </p:spTree>
    <p:extLst>
      <p:ext uri="{BB962C8B-B14F-4D97-AF65-F5344CB8AC3E}">
        <p14:creationId xmlns:p14="http://schemas.microsoft.com/office/powerpoint/2010/main" val="2669583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4868</TotalTime>
  <Words>2839</Words>
  <Application>Microsoft Office PowerPoint</Application>
  <PresentationFormat>Widescreen</PresentationFormat>
  <Paragraphs>124</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Aharoni</vt:lpstr>
      <vt:lpstr>Arial</vt:lpstr>
      <vt:lpstr>Calibri</vt:lpstr>
      <vt:lpstr>Calibri Light</vt:lpstr>
      <vt:lpstr>Daytona</vt:lpstr>
      <vt:lpstr>Office Theme</vt:lpstr>
      <vt:lpstr>GRANDPARENTS AND FAMILY LAW</vt:lpstr>
      <vt:lpstr>Acknowledgment to Country</vt:lpstr>
      <vt:lpstr>Disclaimer</vt:lpstr>
      <vt:lpstr>About Us</vt:lpstr>
      <vt:lpstr>Grandparents’ Roles in the Lives of Children</vt:lpstr>
      <vt:lpstr>Legal Rights to Time with Children</vt:lpstr>
      <vt:lpstr>Best Interests of the Child</vt:lpstr>
      <vt:lpstr>Best Interests of the Child</vt:lpstr>
      <vt:lpstr>Grandparents’ Legal Rights </vt:lpstr>
      <vt:lpstr>Right to Enjoy Aboriginal and Torres Strait Islander Culture</vt:lpstr>
      <vt:lpstr>In an Ideal World…  </vt:lpstr>
      <vt:lpstr>Grandparents’ Roles where Risks are Present for Children</vt:lpstr>
      <vt:lpstr>Criteria for Grandparents Seeking Parenting Orders</vt:lpstr>
      <vt:lpstr>Criteria for Grandparents Seeking Parenting Orders – Continued</vt:lpstr>
      <vt:lpstr>Criteria for Grandparents Seeking Parenting Orders – Continued</vt:lpstr>
      <vt:lpstr>Do I have to go to court?</vt:lpstr>
      <vt:lpstr>Family Dispute Resolution</vt:lpstr>
      <vt:lpstr>Family Dispute Resolution</vt:lpstr>
      <vt:lpstr>Challenges Faced by Grandparents in Family Law Disputes</vt:lpstr>
      <vt:lpstr>The Role of Family Consultants</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Tessie Little</dc:creator>
  <cp:lastModifiedBy>Ray Hill</cp:lastModifiedBy>
  <cp:revision>136</cp:revision>
  <cp:lastPrinted>2025-03-26T03:20:31Z</cp:lastPrinted>
  <dcterms:created xsi:type="dcterms:W3CDTF">2022-04-07T22:54:44Z</dcterms:created>
  <dcterms:modified xsi:type="dcterms:W3CDTF">2025-06-17T02:11:12Z</dcterms:modified>
</cp:coreProperties>
</file>